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8" r:id="rId3"/>
    <p:sldId id="257" r:id="rId4"/>
    <p:sldId id="259" r:id="rId5"/>
    <p:sldId id="260" r:id="rId6"/>
    <p:sldId id="261" r:id="rId7"/>
    <p:sldId id="262" r:id="rId8"/>
    <p:sldId id="263" r:id="rId9"/>
    <p:sldId id="264" r:id="rId10"/>
    <p:sldId id="265" r:id="rId11"/>
    <p:sldId id="266" r:id="rId12"/>
    <p:sldId id="283"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1" r:id="rId45"/>
    <p:sldId id="30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4C8B"/>
    <a:srgbClr val="29327E"/>
    <a:srgbClr val="39AC7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83265" autoAdjust="0"/>
  </p:normalViewPr>
  <p:slideViewPr>
    <p:cSldViewPr snapToGrid="0" snapToObjects="1" showGuides="1">
      <p:cViewPr>
        <p:scale>
          <a:sx n="140" d="100"/>
          <a:sy n="140" d="100"/>
        </p:scale>
        <p:origin x="-4448" y="-1056"/>
      </p:cViewPr>
      <p:guideLst>
        <p:guide orient="horz" pos="2159"/>
        <p:guide pos="2879"/>
      </p:guideLst>
    </p:cSldViewPr>
  </p:slideViewPr>
  <p:outlineViewPr>
    <p:cViewPr>
      <p:scale>
        <a:sx n="33" d="100"/>
        <a:sy n="33" d="100"/>
      </p:scale>
      <p:origin x="0" y="2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A4224-3245-0943-AD7D-D08F14E80EEE}" type="datetimeFigureOut">
              <a:rPr lang="en-US" smtClean="0"/>
              <a:t>09/11/23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E429A1-5B12-004B-A3BD-963C199BAF2B}" type="slidenum">
              <a:rPr lang="en-US" smtClean="0"/>
              <a:t>‹#›</a:t>
            </a:fld>
            <a:endParaRPr lang="en-US"/>
          </a:p>
        </p:txBody>
      </p:sp>
    </p:spTree>
    <p:extLst>
      <p:ext uri="{BB962C8B-B14F-4D97-AF65-F5344CB8AC3E}">
        <p14:creationId xmlns:p14="http://schemas.microsoft.com/office/powerpoint/2010/main" val="13430080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Welcome the participants to the </a:t>
            </a:r>
            <a:r>
              <a:rPr lang="en-US" b="1" dirty="0" err="1" smtClean="0"/>
              <a:t>programme</a:t>
            </a:r>
            <a:endParaRPr lang="en-US" dirty="0" smtClean="0"/>
          </a:p>
          <a:p>
            <a:pPr marL="171450" lvl="0" indent="-171450" algn="l" rtl="0">
              <a:lnSpc>
                <a:spcPct val="100000"/>
              </a:lnSpc>
              <a:spcBef>
                <a:spcPts val="0"/>
              </a:spcBef>
              <a:spcAft>
                <a:spcPts val="0"/>
              </a:spcAft>
              <a:buSzPts val="1100"/>
              <a:buChar char="●"/>
            </a:pPr>
            <a:r>
              <a:rPr lang="en-US" dirty="0" smtClean="0"/>
              <a:t>Introduce yourself </a:t>
            </a:r>
          </a:p>
          <a:p>
            <a:pPr marL="171450" lvl="0" indent="-171450" algn="l" rtl="0">
              <a:lnSpc>
                <a:spcPct val="100000"/>
              </a:lnSpc>
              <a:spcBef>
                <a:spcPts val="0"/>
              </a:spcBef>
              <a:spcAft>
                <a:spcPts val="0"/>
              </a:spcAft>
              <a:buSzPts val="1100"/>
              <a:buChar char="●"/>
            </a:pPr>
            <a:r>
              <a:rPr lang="en-US" dirty="0" smtClean="0"/>
              <a:t>Introduce AIYL: </a:t>
            </a:r>
          </a:p>
          <a:p>
            <a:pPr marL="628650" lvl="1" indent="-171450" algn="l" rtl="0">
              <a:lnSpc>
                <a:spcPct val="100000"/>
              </a:lnSpc>
              <a:spcBef>
                <a:spcPts val="0"/>
              </a:spcBef>
              <a:spcAft>
                <a:spcPts val="0"/>
              </a:spcAft>
              <a:buSzPts val="1100"/>
              <a:buChar char="○"/>
            </a:pPr>
            <a:r>
              <a:rPr lang="en-US" dirty="0" smtClean="0"/>
              <a:t>The AIYL </a:t>
            </a:r>
            <a:r>
              <a:rPr lang="en-US" dirty="0" err="1" smtClean="0"/>
              <a:t>programme</a:t>
            </a:r>
            <a:r>
              <a:rPr lang="en-US" dirty="0" smtClean="0"/>
              <a:t> is a partnership of 10 European </a:t>
            </a:r>
            <a:r>
              <a:rPr lang="en-US" dirty="0" err="1" smtClean="0"/>
              <a:t>organisations</a:t>
            </a:r>
            <a:r>
              <a:rPr lang="en-US" dirty="0" smtClean="0"/>
              <a:t> who have teamed up, with support from EU Erasmus+ sports funding, to create a youth leadership </a:t>
            </a:r>
            <a:r>
              <a:rPr lang="en-US" dirty="0" err="1" smtClean="0"/>
              <a:t>programme</a:t>
            </a:r>
            <a:r>
              <a:rPr lang="en-US" dirty="0" smtClean="0"/>
              <a:t> </a:t>
            </a:r>
          </a:p>
          <a:p>
            <a:pPr marL="171450" lvl="0" indent="-171450" algn="l" rtl="0">
              <a:lnSpc>
                <a:spcPct val="100000"/>
              </a:lnSpc>
              <a:spcBef>
                <a:spcPts val="0"/>
              </a:spcBef>
              <a:spcAft>
                <a:spcPts val="0"/>
              </a:spcAft>
              <a:buSzPts val="1100"/>
              <a:buChar char="●"/>
            </a:pPr>
            <a:r>
              <a:rPr lang="en-US" dirty="0" smtClean="0"/>
              <a:t>Introduce the </a:t>
            </a:r>
            <a:r>
              <a:rPr lang="en-US" dirty="0" err="1" smtClean="0"/>
              <a:t>grassroot</a:t>
            </a:r>
            <a:r>
              <a:rPr lang="en-US" dirty="0" smtClean="0"/>
              <a:t> </a:t>
            </a:r>
            <a:r>
              <a:rPr lang="en-US" dirty="0" err="1" smtClean="0"/>
              <a:t>programme</a:t>
            </a:r>
            <a:endParaRPr lang="en-US" dirty="0" smtClean="0"/>
          </a:p>
          <a:p>
            <a:pPr marL="628650" lvl="1" indent="-171450" algn="l" rtl="0">
              <a:lnSpc>
                <a:spcPct val="100000"/>
              </a:lnSpc>
              <a:spcBef>
                <a:spcPts val="0"/>
              </a:spcBef>
              <a:spcAft>
                <a:spcPts val="0"/>
              </a:spcAft>
              <a:buSzPts val="1100"/>
              <a:buChar char="○"/>
            </a:pPr>
            <a:r>
              <a:rPr lang="en-US" dirty="0" smtClean="0"/>
              <a:t>AIYL will create two youth leadership </a:t>
            </a:r>
            <a:r>
              <a:rPr lang="en-US" dirty="0" err="1" smtClean="0"/>
              <a:t>programmes</a:t>
            </a:r>
            <a:r>
              <a:rPr lang="en-US" dirty="0" smtClean="0"/>
              <a:t>, the first of which is the grassroots leadership </a:t>
            </a:r>
            <a:r>
              <a:rPr lang="en-US" dirty="0" err="1" smtClean="0"/>
              <a:t>programme</a:t>
            </a:r>
            <a:r>
              <a:rPr lang="en-US" dirty="0" smtClean="0"/>
              <a:t> which is aimed at youth leaders to deliver locally. This grassroots </a:t>
            </a:r>
            <a:r>
              <a:rPr lang="en-US" dirty="0" err="1" smtClean="0"/>
              <a:t>programme</a:t>
            </a:r>
            <a:r>
              <a:rPr lang="en-US" dirty="0" smtClean="0"/>
              <a:t> is aimed at inspiring and </a:t>
            </a:r>
            <a:r>
              <a:rPr lang="en-US" dirty="0" err="1" smtClean="0"/>
              <a:t>upskilling</a:t>
            </a:r>
            <a:r>
              <a:rPr lang="en-US" dirty="0" smtClean="0"/>
              <a:t> local youth leaders and have them to action plan for their youth groups.</a:t>
            </a:r>
          </a:p>
          <a:p>
            <a:pPr marL="171450" lvl="0" indent="-171450" algn="l" rtl="0">
              <a:lnSpc>
                <a:spcPct val="100000"/>
              </a:lnSpc>
              <a:spcBef>
                <a:spcPts val="0"/>
              </a:spcBef>
              <a:spcAft>
                <a:spcPts val="0"/>
              </a:spcAft>
              <a:buSzPts val="1100"/>
              <a:buChar char="●"/>
            </a:pPr>
            <a:r>
              <a:rPr lang="en-US" dirty="0" smtClean="0"/>
              <a:t>Mention IO3</a:t>
            </a:r>
          </a:p>
          <a:p>
            <a:pPr marL="628650" lvl="1" indent="-171450" algn="l" rtl="0">
              <a:lnSpc>
                <a:spcPct val="100000"/>
              </a:lnSpc>
              <a:spcBef>
                <a:spcPts val="0"/>
              </a:spcBef>
              <a:spcAft>
                <a:spcPts val="0"/>
              </a:spcAft>
              <a:buSzPts val="1100"/>
              <a:buChar char="○"/>
            </a:pPr>
            <a:r>
              <a:rPr lang="en-US" dirty="0" smtClean="0"/>
              <a:t>AIYL will also create a long term youth leadership </a:t>
            </a:r>
            <a:r>
              <a:rPr lang="en-US" dirty="0" err="1" smtClean="0"/>
              <a:t>programme</a:t>
            </a:r>
            <a:r>
              <a:rPr lang="en-US" dirty="0" smtClean="0"/>
              <a:t> for participants across Europe that is aimed at youth leaders who are ready to make a next step toward a more senior function in the national or international sports world.</a:t>
            </a:r>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a:t>
            </a:fld>
            <a:endParaRPr lang="en-US"/>
          </a:p>
        </p:txBody>
      </p:sp>
    </p:spTree>
    <p:extLst>
      <p:ext uri="{BB962C8B-B14F-4D97-AF65-F5344CB8AC3E}">
        <p14:creationId xmlns:p14="http://schemas.microsoft.com/office/powerpoint/2010/main" val="148833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When suddenly…</a:t>
            </a:r>
            <a:endParaRPr lang="en-US" dirty="0" smtClean="0"/>
          </a:p>
          <a:p>
            <a:pPr marL="171450" lvl="0" indent="-171450" algn="l" rtl="0">
              <a:lnSpc>
                <a:spcPct val="100000"/>
              </a:lnSpc>
              <a:spcBef>
                <a:spcPts val="0"/>
              </a:spcBef>
              <a:spcAft>
                <a:spcPts val="0"/>
              </a:spcAft>
              <a:buSzPts val="1100"/>
              <a:buChar char="●"/>
            </a:pPr>
            <a:r>
              <a:rPr lang="en-US" dirty="0" smtClean="0"/>
              <a:t>Start a story with a sentence that ends in WHEN SUDDENLY…</a:t>
            </a:r>
          </a:p>
          <a:p>
            <a:pPr marL="171450" lvl="0" indent="-171450" algn="l" rtl="0">
              <a:lnSpc>
                <a:spcPct val="100000"/>
              </a:lnSpc>
              <a:spcBef>
                <a:spcPts val="0"/>
              </a:spcBef>
              <a:spcAft>
                <a:spcPts val="0"/>
              </a:spcAft>
              <a:buSzPts val="1100"/>
              <a:buChar char="●"/>
            </a:pPr>
            <a:r>
              <a:rPr lang="en-US" dirty="0" smtClean="0"/>
              <a:t>The next person then adds their own sentence that ends in WHEN SUDDENLY… </a:t>
            </a:r>
          </a:p>
          <a:p>
            <a:pPr marL="171450" lvl="0" indent="-171450" algn="l" rtl="0">
              <a:lnSpc>
                <a:spcPct val="100000"/>
              </a:lnSpc>
              <a:spcBef>
                <a:spcPts val="0"/>
              </a:spcBef>
              <a:spcAft>
                <a:spcPts val="0"/>
              </a:spcAft>
              <a:buSzPts val="1100"/>
              <a:buChar char="●"/>
            </a:pPr>
            <a:r>
              <a:rPr lang="en-US" dirty="0" smtClean="0"/>
              <a:t>Keep going around the circle until everyone has added </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10</a:t>
            </a:fld>
            <a:endParaRPr lang="en-US"/>
          </a:p>
        </p:txBody>
      </p:sp>
    </p:spTree>
    <p:extLst>
      <p:ext uri="{BB962C8B-B14F-4D97-AF65-F5344CB8AC3E}">
        <p14:creationId xmlns:p14="http://schemas.microsoft.com/office/powerpoint/2010/main" val="3681892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Public speaking</a:t>
            </a:r>
            <a:endParaRPr lang="en-US" dirty="0" smtClean="0"/>
          </a:p>
          <a:p>
            <a:pPr marL="171450" lvl="0" indent="-171450" algn="l" rtl="0">
              <a:lnSpc>
                <a:spcPct val="100000"/>
              </a:lnSpc>
              <a:spcBef>
                <a:spcPts val="0"/>
              </a:spcBef>
              <a:spcAft>
                <a:spcPts val="0"/>
              </a:spcAft>
              <a:buSzPts val="1100"/>
              <a:buChar char="●"/>
            </a:pPr>
            <a:r>
              <a:rPr lang="en-US" dirty="0" smtClean="0"/>
              <a:t>There may be some points as a youth leader where you will have to engage in public speaking, we will quickly run through some tips that you can apply to any scenario. </a:t>
            </a:r>
          </a:p>
          <a:p>
            <a:pPr marL="171450" lvl="0" indent="-171450" algn="l" rtl="0">
              <a:lnSpc>
                <a:spcPct val="100000"/>
              </a:lnSpc>
              <a:spcBef>
                <a:spcPts val="0"/>
              </a:spcBef>
              <a:spcAft>
                <a:spcPts val="0"/>
              </a:spcAft>
              <a:buSzPts val="1100"/>
              <a:buChar char="●"/>
            </a:pPr>
            <a:r>
              <a:rPr lang="en-US" dirty="0" smtClean="0"/>
              <a:t>Go through these public speaking tips:</a:t>
            </a:r>
          </a:p>
          <a:p>
            <a:pPr marL="628650" lvl="1" indent="-171450" algn="l" rtl="0">
              <a:lnSpc>
                <a:spcPct val="100000"/>
              </a:lnSpc>
              <a:spcBef>
                <a:spcPts val="0"/>
              </a:spcBef>
              <a:spcAft>
                <a:spcPts val="0"/>
              </a:spcAft>
              <a:buSzPts val="1100"/>
              <a:buChar char="○"/>
            </a:pPr>
            <a:r>
              <a:rPr lang="en-US" dirty="0" smtClean="0"/>
              <a:t>Take your time</a:t>
            </a:r>
          </a:p>
          <a:p>
            <a:pPr marL="628650" lvl="1" indent="-171450" algn="l" rtl="0">
              <a:lnSpc>
                <a:spcPct val="100000"/>
              </a:lnSpc>
              <a:spcBef>
                <a:spcPts val="0"/>
              </a:spcBef>
              <a:spcAft>
                <a:spcPts val="0"/>
              </a:spcAft>
              <a:buSzPts val="1100"/>
              <a:buChar char="○"/>
            </a:pPr>
            <a:r>
              <a:rPr lang="en-US" dirty="0" smtClean="0"/>
              <a:t>Voice projection</a:t>
            </a:r>
          </a:p>
          <a:p>
            <a:pPr marL="628650" lvl="1" indent="-171450" algn="l" rtl="0">
              <a:lnSpc>
                <a:spcPct val="100000"/>
              </a:lnSpc>
              <a:spcBef>
                <a:spcPts val="0"/>
              </a:spcBef>
              <a:spcAft>
                <a:spcPts val="0"/>
              </a:spcAft>
              <a:buSzPts val="1100"/>
              <a:buChar char="○"/>
            </a:pPr>
            <a:r>
              <a:rPr lang="en-US" dirty="0" smtClean="0"/>
              <a:t>Let your personality come through</a:t>
            </a:r>
          </a:p>
          <a:p>
            <a:pPr marL="628650" lvl="1" indent="-171450" algn="l" rtl="0">
              <a:lnSpc>
                <a:spcPct val="100000"/>
              </a:lnSpc>
              <a:spcBef>
                <a:spcPts val="0"/>
              </a:spcBef>
              <a:spcAft>
                <a:spcPts val="0"/>
              </a:spcAft>
              <a:buSzPts val="1100"/>
              <a:buChar char="○"/>
            </a:pPr>
            <a:r>
              <a:rPr lang="en-US" dirty="0" smtClean="0"/>
              <a:t>Know your audience</a:t>
            </a:r>
          </a:p>
          <a:p>
            <a:pPr marL="628650" lvl="1" indent="-101600" algn="l" rtl="0">
              <a:lnSpc>
                <a:spcPct val="100000"/>
              </a:lnSpc>
              <a:spcBef>
                <a:spcPts val="0"/>
              </a:spcBef>
              <a:spcAft>
                <a:spcPts val="0"/>
              </a:spcAft>
              <a:buSzPts val="1100"/>
              <a:buNone/>
            </a:pPr>
            <a:endParaRPr lang="en-US" dirty="0" smtClean="0"/>
          </a:p>
          <a:p>
            <a:pPr marL="0" lvl="0" indent="0" algn="l" rtl="0">
              <a:lnSpc>
                <a:spcPct val="100000"/>
              </a:lnSpc>
              <a:spcBef>
                <a:spcPts val="0"/>
              </a:spcBef>
              <a:spcAft>
                <a:spcPts val="0"/>
              </a:spcAft>
              <a:buSzPts val="1100"/>
              <a:buNone/>
            </a:pPr>
            <a:endParaRPr lang="en-US" dirty="0" smtClean="0"/>
          </a:p>
          <a:p>
            <a:pPr marL="0" lvl="0" indent="0" algn="l" rtl="0">
              <a:lnSpc>
                <a:spcPct val="100000"/>
              </a:lnSpc>
              <a:spcBef>
                <a:spcPts val="0"/>
              </a:spcBef>
              <a:spcAft>
                <a:spcPts val="0"/>
              </a:spcAft>
              <a:buSzPts val="1100"/>
              <a:buNone/>
            </a:pP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11</a:t>
            </a:fld>
            <a:endParaRPr lang="en-US"/>
          </a:p>
        </p:txBody>
      </p:sp>
    </p:spTree>
    <p:extLst>
      <p:ext uri="{BB962C8B-B14F-4D97-AF65-F5344CB8AC3E}">
        <p14:creationId xmlns:p14="http://schemas.microsoft.com/office/powerpoint/2010/main" val="158931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When suddenly…</a:t>
            </a:r>
            <a:endParaRPr lang="en-US" dirty="0" smtClean="0"/>
          </a:p>
          <a:p>
            <a:pPr marL="0" lvl="0" indent="0" algn="l" rtl="0">
              <a:lnSpc>
                <a:spcPct val="100000"/>
              </a:lnSpc>
              <a:spcBef>
                <a:spcPts val="0"/>
              </a:spcBef>
              <a:spcAft>
                <a:spcPts val="0"/>
              </a:spcAft>
              <a:buSzPts val="1100"/>
              <a:buNone/>
            </a:pPr>
            <a:r>
              <a:rPr lang="en-US" dirty="0" smtClean="0"/>
              <a:t>Run the activity again but this time thinking about the public speaking tips</a:t>
            </a:r>
          </a:p>
          <a:p>
            <a:pPr marL="171450" lvl="0" indent="-171450" algn="l" rtl="0">
              <a:lnSpc>
                <a:spcPct val="100000"/>
              </a:lnSpc>
              <a:spcBef>
                <a:spcPts val="0"/>
              </a:spcBef>
              <a:spcAft>
                <a:spcPts val="0"/>
              </a:spcAft>
              <a:buSzPts val="1100"/>
              <a:buChar char="●"/>
            </a:pPr>
            <a:r>
              <a:rPr lang="en-US" dirty="0" smtClean="0"/>
              <a:t>Start a story with a sentence that ends in WHEN SUDDENLY…</a:t>
            </a:r>
          </a:p>
          <a:p>
            <a:pPr marL="171450" lvl="0" indent="-171450" algn="l" rtl="0">
              <a:lnSpc>
                <a:spcPct val="100000"/>
              </a:lnSpc>
              <a:spcBef>
                <a:spcPts val="0"/>
              </a:spcBef>
              <a:spcAft>
                <a:spcPts val="0"/>
              </a:spcAft>
              <a:buSzPts val="1100"/>
              <a:buChar char="●"/>
            </a:pPr>
            <a:r>
              <a:rPr lang="en-US" dirty="0" smtClean="0"/>
              <a:t>The next person then adds their own sentence that ends in WHEN SUDDENLY… </a:t>
            </a:r>
          </a:p>
          <a:p>
            <a:pPr marL="171450" lvl="0" indent="-171450" algn="l" rtl="0">
              <a:lnSpc>
                <a:spcPct val="100000"/>
              </a:lnSpc>
              <a:spcBef>
                <a:spcPts val="0"/>
              </a:spcBef>
              <a:spcAft>
                <a:spcPts val="0"/>
              </a:spcAft>
              <a:buSzPts val="1100"/>
              <a:buChar char="●"/>
            </a:pPr>
            <a:r>
              <a:rPr lang="en-US" dirty="0" smtClean="0"/>
              <a:t>Keep going around the circle until everyone has added </a:t>
            </a:r>
          </a:p>
          <a:p>
            <a:pPr marL="171450" lvl="0" indent="-10160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12</a:t>
            </a:fld>
            <a:endParaRPr lang="en-US"/>
          </a:p>
        </p:txBody>
      </p:sp>
    </p:spTree>
    <p:extLst>
      <p:ext uri="{BB962C8B-B14F-4D97-AF65-F5344CB8AC3E}">
        <p14:creationId xmlns:p14="http://schemas.microsoft.com/office/powerpoint/2010/main" val="387833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SzPts val="1100"/>
              <a:buNone/>
            </a:pPr>
            <a:r>
              <a:rPr lang="en-US" sz="1200" b="1" dirty="0" smtClean="0">
                <a:latin typeface="Arial"/>
                <a:ea typeface="Arial"/>
                <a:cs typeface="Arial"/>
                <a:sym typeface="Arial"/>
              </a:rPr>
              <a:t>Reflection: </a:t>
            </a:r>
            <a:r>
              <a:rPr lang="en-US" sz="1200" dirty="0" smtClean="0">
                <a:latin typeface="Arial"/>
                <a:ea typeface="Arial"/>
                <a:cs typeface="Arial"/>
                <a:sym typeface="Arial"/>
              </a:rPr>
              <a:t>Think pair and share</a:t>
            </a:r>
            <a:endParaRPr lang="en-US" sz="1200" b="1" dirty="0" smtClean="0">
              <a:latin typeface="Arial"/>
              <a:ea typeface="Arial"/>
              <a:cs typeface="Arial"/>
              <a:sym typeface="Arial"/>
            </a:endParaRPr>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Using the think, pair and share strategy get them to discuss what they have learnt from this session and wha</a:t>
            </a:r>
            <a:r>
              <a:rPr lang="en-US" dirty="0" smtClean="0">
                <a:latin typeface="Arial"/>
                <a:ea typeface="Arial"/>
                <a:cs typeface="Arial"/>
                <a:sym typeface="Arial"/>
              </a:rPr>
              <a:t>t they are going to do after this session</a:t>
            </a:r>
            <a:endParaRPr lang="en-US" sz="1200" dirty="0" smtClean="0">
              <a:latin typeface="Arial"/>
              <a:ea typeface="Arial"/>
              <a:cs typeface="Arial"/>
              <a:sym typeface="Arial"/>
            </a:endParaRPr>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Get each participant to commit to one thing that they will do for their organisation after this session</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13</a:t>
            </a:fld>
            <a:endParaRPr lang="en-US"/>
          </a:p>
        </p:txBody>
      </p:sp>
    </p:spTree>
    <p:extLst>
      <p:ext uri="{BB962C8B-B14F-4D97-AF65-F5344CB8AC3E}">
        <p14:creationId xmlns:p14="http://schemas.microsoft.com/office/powerpoint/2010/main" val="2402496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Module 2: </a:t>
            </a:r>
            <a:r>
              <a:rPr lang="en-US" b="0" dirty="0" smtClean="0"/>
              <a:t>Leadership</a:t>
            </a: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14</a:t>
            </a:fld>
            <a:endParaRPr lang="en-US"/>
          </a:p>
        </p:txBody>
      </p:sp>
    </p:spTree>
    <p:extLst>
      <p:ext uri="{BB962C8B-B14F-4D97-AF65-F5344CB8AC3E}">
        <p14:creationId xmlns:p14="http://schemas.microsoft.com/office/powerpoint/2010/main" val="869033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Aims: </a:t>
            </a:r>
            <a:endParaRPr lang="en-US" dirty="0" smtClean="0"/>
          </a:p>
          <a:p>
            <a:pPr marL="0" lvl="0" indent="0" algn="l" rtl="0">
              <a:lnSpc>
                <a:spcPct val="100000"/>
              </a:lnSpc>
              <a:spcBef>
                <a:spcPts val="0"/>
              </a:spcBef>
              <a:spcAft>
                <a:spcPts val="0"/>
              </a:spcAft>
              <a:buSzPts val="1100"/>
              <a:buNone/>
            </a:pPr>
            <a:r>
              <a:rPr lang="en-US" dirty="0" smtClean="0"/>
              <a:t>Run through the aims of the module</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15</a:t>
            </a:fld>
            <a:endParaRPr lang="en-US"/>
          </a:p>
        </p:txBody>
      </p:sp>
    </p:spTree>
    <p:extLst>
      <p:ext uri="{BB962C8B-B14F-4D97-AF65-F5344CB8AC3E}">
        <p14:creationId xmlns:p14="http://schemas.microsoft.com/office/powerpoint/2010/main" val="322605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a:t>
            </a:r>
            <a:r>
              <a:rPr lang="en-US" b="0" dirty="0" smtClean="0"/>
              <a:t>What makes a good leader?</a:t>
            </a:r>
            <a:endParaRPr lang="en-US" dirty="0" smtClean="0"/>
          </a:p>
          <a:p>
            <a:pPr marL="0" lvl="0" indent="0" algn="l" rtl="0">
              <a:lnSpc>
                <a:spcPct val="100000"/>
              </a:lnSpc>
              <a:spcBef>
                <a:spcPts val="0"/>
              </a:spcBef>
              <a:spcAft>
                <a:spcPts val="0"/>
              </a:spcAft>
              <a:buSzPts val="1100"/>
              <a:buNone/>
            </a:pPr>
            <a:endParaRPr lang="en-US" b="1" dirty="0" smtClean="0"/>
          </a:p>
          <a:p>
            <a:pPr marL="0" lvl="0" indent="0" algn="l" rtl="0">
              <a:lnSpc>
                <a:spcPct val="100000"/>
              </a:lnSpc>
              <a:spcBef>
                <a:spcPts val="0"/>
              </a:spcBef>
              <a:spcAft>
                <a:spcPts val="0"/>
              </a:spcAft>
              <a:buSzPts val="1100"/>
              <a:buNone/>
            </a:pPr>
            <a:r>
              <a:rPr lang="en-US" b="0" dirty="0" smtClean="0"/>
              <a:t>Split into smaller groups and discuss what makes a good leader. </a:t>
            </a:r>
            <a:endParaRPr lang="en-US" dirty="0" smtClean="0"/>
          </a:p>
          <a:p>
            <a:pPr marL="0" lvl="0" indent="0" algn="l" rtl="0">
              <a:lnSpc>
                <a:spcPct val="100000"/>
              </a:lnSpc>
              <a:spcBef>
                <a:spcPts val="0"/>
              </a:spcBef>
              <a:spcAft>
                <a:spcPts val="0"/>
              </a:spcAft>
              <a:buSzPts val="1100"/>
              <a:buNone/>
            </a:pPr>
            <a:r>
              <a:rPr lang="en-US" b="0" dirty="0" smtClean="0"/>
              <a:t>Then share their ideas and put on a flipchart/whiteboard.</a:t>
            </a: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16</a:t>
            </a:fld>
            <a:endParaRPr lang="en-US"/>
          </a:p>
        </p:txBody>
      </p:sp>
    </p:spTree>
    <p:extLst>
      <p:ext uri="{BB962C8B-B14F-4D97-AF65-F5344CB8AC3E}">
        <p14:creationId xmlns:p14="http://schemas.microsoft.com/office/powerpoint/2010/main" val="181565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a:t>
            </a:r>
            <a:r>
              <a:rPr lang="en-US" b="0" dirty="0" smtClean="0"/>
              <a:t>Different leadership styles</a:t>
            </a:r>
            <a:endParaRPr lang="en-US" dirty="0" smtClean="0"/>
          </a:p>
          <a:p>
            <a:pPr marL="171450" lvl="0" indent="-171450" algn="l" rtl="0">
              <a:lnSpc>
                <a:spcPct val="100000"/>
              </a:lnSpc>
              <a:spcBef>
                <a:spcPts val="0"/>
              </a:spcBef>
              <a:spcAft>
                <a:spcPts val="0"/>
              </a:spcAft>
              <a:buSzPts val="1100"/>
              <a:buChar char="●"/>
            </a:pPr>
            <a:r>
              <a:rPr lang="en-US" b="0" dirty="0" smtClean="0"/>
              <a:t>Think. Pair. Share. What are the main differences between these two leaders?</a:t>
            </a:r>
            <a:endParaRPr lang="en-US" dirty="0" smtClean="0"/>
          </a:p>
          <a:p>
            <a:pPr marL="0" lvl="0" indent="0" algn="l" rtl="0">
              <a:lnSpc>
                <a:spcPct val="100000"/>
              </a:lnSpc>
              <a:spcBef>
                <a:spcPts val="0"/>
              </a:spcBef>
              <a:spcAft>
                <a:spcPts val="0"/>
              </a:spcAft>
              <a:buSzPts val="1100"/>
              <a:buNone/>
            </a:pPr>
            <a:endParaRPr lang="en-US" b="1"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17</a:t>
            </a:fld>
            <a:endParaRPr lang="en-US"/>
          </a:p>
        </p:txBody>
      </p:sp>
    </p:spTree>
    <p:extLst>
      <p:ext uri="{BB962C8B-B14F-4D97-AF65-F5344CB8AC3E}">
        <p14:creationId xmlns:p14="http://schemas.microsoft.com/office/powerpoint/2010/main" val="1895312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a:t>
            </a:r>
            <a:r>
              <a:rPr lang="en-US" b="0" dirty="0" smtClean="0"/>
              <a:t>Leadership styles</a:t>
            </a:r>
            <a:endParaRPr lang="en-US" b="1" dirty="0" smtClean="0"/>
          </a:p>
          <a:p>
            <a:pPr marL="171450" lvl="0" indent="-171450" algn="l" rtl="0">
              <a:lnSpc>
                <a:spcPct val="100000"/>
              </a:lnSpc>
              <a:spcBef>
                <a:spcPts val="0"/>
              </a:spcBef>
              <a:spcAft>
                <a:spcPts val="0"/>
              </a:spcAft>
              <a:buSzPts val="1100"/>
              <a:buChar char="●"/>
            </a:pPr>
            <a:r>
              <a:rPr lang="en-US" dirty="0" smtClean="0"/>
              <a:t>Split into small groups</a:t>
            </a:r>
          </a:p>
          <a:p>
            <a:pPr marL="171450" lvl="0" indent="-171450" algn="l" rtl="0">
              <a:lnSpc>
                <a:spcPct val="100000"/>
              </a:lnSpc>
              <a:spcBef>
                <a:spcPts val="0"/>
              </a:spcBef>
              <a:spcAft>
                <a:spcPts val="0"/>
              </a:spcAft>
              <a:buSzPts val="1100"/>
              <a:buChar char="●"/>
            </a:pPr>
            <a:r>
              <a:rPr lang="en-US" dirty="0" smtClean="0"/>
              <a:t>Give each group an envelope which contains leadership styles and their definitions</a:t>
            </a:r>
          </a:p>
          <a:p>
            <a:pPr marL="171450" lvl="0" indent="-171450" algn="l" rtl="0">
              <a:lnSpc>
                <a:spcPct val="100000"/>
              </a:lnSpc>
              <a:spcBef>
                <a:spcPts val="0"/>
              </a:spcBef>
              <a:spcAft>
                <a:spcPts val="0"/>
              </a:spcAft>
              <a:buSzPts val="1100"/>
              <a:buChar char="●"/>
            </a:pPr>
            <a:r>
              <a:rPr lang="en-US" dirty="0" smtClean="0"/>
              <a:t>Each group should match the leadership style to its definition</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18</a:t>
            </a:fld>
            <a:endParaRPr lang="en-US"/>
          </a:p>
        </p:txBody>
      </p:sp>
    </p:spTree>
    <p:extLst>
      <p:ext uri="{BB962C8B-B14F-4D97-AF65-F5344CB8AC3E}">
        <p14:creationId xmlns:p14="http://schemas.microsoft.com/office/powerpoint/2010/main" val="823587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a:t>
            </a:r>
            <a:r>
              <a:rPr lang="en-US" b="0" dirty="0" smtClean="0"/>
              <a:t>What sort of leader are you?</a:t>
            </a:r>
            <a:endParaRPr lang="en-US" b="1" dirty="0" smtClean="0"/>
          </a:p>
          <a:p>
            <a:pPr marL="171450" lvl="0" indent="-171450" algn="l" rtl="0">
              <a:lnSpc>
                <a:spcPct val="100000"/>
              </a:lnSpc>
              <a:spcBef>
                <a:spcPts val="0"/>
              </a:spcBef>
              <a:spcAft>
                <a:spcPts val="0"/>
              </a:spcAft>
              <a:buSzPts val="1100"/>
              <a:buChar char="●"/>
            </a:pPr>
            <a:r>
              <a:rPr lang="en-US" dirty="0" smtClean="0"/>
              <a:t>Think. Pair. Share. </a:t>
            </a:r>
          </a:p>
          <a:p>
            <a:pPr marL="171450" lvl="0" indent="-171450" algn="l" rtl="0">
              <a:lnSpc>
                <a:spcPct val="100000"/>
              </a:lnSpc>
              <a:spcBef>
                <a:spcPts val="0"/>
              </a:spcBef>
              <a:spcAft>
                <a:spcPts val="0"/>
              </a:spcAft>
              <a:buSzPts val="1100"/>
              <a:buChar char="●"/>
            </a:pPr>
            <a:r>
              <a:rPr lang="en-US" dirty="0" smtClean="0"/>
              <a:t>Based on the definitions from the last activity, what sort of leader do you think you are?</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19</a:t>
            </a:fld>
            <a:endParaRPr lang="en-US"/>
          </a:p>
        </p:txBody>
      </p:sp>
    </p:spTree>
    <p:extLst>
      <p:ext uri="{BB962C8B-B14F-4D97-AF65-F5344CB8AC3E}">
        <p14:creationId xmlns:p14="http://schemas.microsoft.com/office/powerpoint/2010/main" val="47965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Now you’ve heard about the aims of AIYL and the grassroots project, these are the aims that I have set out for us this </a:t>
            </a:r>
            <a:r>
              <a:rPr lang="en-US" dirty="0" smtClean="0">
                <a:highlight>
                  <a:srgbClr val="FFFF00"/>
                </a:highlight>
              </a:rPr>
              <a:t>weekend</a:t>
            </a:r>
            <a:r>
              <a:rPr lang="en-US" dirty="0" smtClean="0"/>
              <a:t>:</a:t>
            </a:r>
          </a:p>
          <a:p>
            <a:pPr marL="171450" lvl="0" indent="-171450" algn="l" rtl="0">
              <a:lnSpc>
                <a:spcPct val="100000"/>
              </a:lnSpc>
              <a:spcBef>
                <a:spcPts val="0"/>
              </a:spcBef>
              <a:spcAft>
                <a:spcPts val="0"/>
              </a:spcAft>
              <a:buSzPts val="1100"/>
              <a:buChar char="●"/>
            </a:pPr>
            <a:r>
              <a:rPr lang="en-US" dirty="0" smtClean="0"/>
              <a:t>To be decided by you prior to delivering or by the group itself </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a:t>
            </a:fld>
            <a:endParaRPr lang="en-US"/>
          </a:p>
        </p:txBody>
      </p:sp>
    </p:spTree>
    <p:extLst>
      <p:ext uri="{BB962C8B-B14F-4D97-AF65-F5344CB8AC3E}">
        <p14:creationId xmlns:p14="http://schemas.microsoft.com/office/powerpoint/2010/main" val="3676038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15000"/>
              </a:lnSpc>
              <a:spcBef>
                <a:spcPts val="0"/>
              </a:spcBef>
              <a:spcAft>
                <a:spcPts val="0"/>
              </a:spcAft>
              <a:buSzPts val="1100"/>
              <a:buNone/>
            </a:pPr>
            <a:r>
              <a:rPr lang="en-US" sz="1200" b="1" dirty="0" smtClean="0">
                <a:solidFill>
                  <a:srgbClr val="000000"/>
                </a:solidFill>
                <a:latin typeface="Arial"/>
                <a:ea typeface="Arial"/>
                <a:cs typeface="Arial"/>
                <a:sym typeface="Arial"/>
              </a:rPr>
              <a:t>Leadership skills and qualities:</a:t>
            </a:r>
            <a:endParaRPr lang="en-US" sz="1200" dirty="0" smtClean="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200" dirty="0" smtClean="0">
                <a:solidFill>
                  <a:srgbClr val="000000"/>
                </a:solidFill>
                <a:latin typeface="Arial"/>
                <a:ea typeface="Arial"/>
                <a:cs typeface="Arial"/>
                <a:sym typeface="Arial"/>
              </a:rPr>
              <a:t>Run through the skills and qualities that make a good leader - hopefully they will have listed some of these skills</a:t>
            </a:r>
            <a:endParaRPr lang="en-US" sz="1200" dirty="0" smtClean="0">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20</a:t>
            </a:fld>
            <a:endParaRPr lang="en-US"/>
          </a:p>
        </p:txBody>
      </p:sp>
    </p:spTree>
    <p:extLst>
      <p:ext uri="{BB962C8B-B14F-4D97-AF65-F5344CB8AC3E}">
        <p14:creationId xmlns:p14="http://schemas.microsoft.com/office/powerpoint/2010/main" val="176207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a:t>
            </a:r>
            <a:r>
              <a:rPr lang="en-US" b="0" dirty="0" smtClean="0"/>
              <a:t>Role Models</a:t>
            </a:r>
            <a:endParaRPr lang="en-US" b="1" dirty="0" smtClean="0"/>
          </a:p>
          <a:p>
            <a:pPr marL="171450" lvl="0" indent="-171450" algn="l" rtl="0">
              <a:lnSpc>
                <a:spcPct val="100000"/>
              </a:lnSpc>
              <a:spcBef>
                <a:spcPts val="0"/>
              </a:spcBef>
              <a:spcAft>
                <a:spcPts val="0"/>
              </a:spcAft>
              <a:buSzPts val="1100"/>
              <a:buChar char="●"/>
            </a:pPr>
            <a:r>
              <a:rPr lang="en-US" dirty="0" smtClean="0"/>
              <a:t>Think. Pair. Share. </a:t>
            </a:r>
          </a:p>
          <a:p>
            <a:pPr marL="171450" lvl="0" indent="-171450" algn="l" rtl="0">
              <a:lnSpc>
                <a:spcPct val="100000"/>
              </a:lnSpc>
              <a:spcBef>
                <a:spcPts val="0"/>
              </a:spcBef>
              <a:spcAft>
                <a:spcPts val="0"/>
              </a:spcAft>
              <a:buSzPts val="1100"/>
              <a:buChar char="●"/>
            </a:pPr>
            <a:r>
              <a:rPr lang="en-US" dirty="0" smtClean="0"/>
              <a:t>Who are your role models and why?</a:t>
            </a:r>
          </a:p>
          <a:p>
            <a:pPr marL="171450" lvl="0" indent="-171450" algn="l" rtl="0">
              <a:lnSpc>
                <a:spcPct val="100000"/>
              </a:lnSpc>
              <a:spcBef>
                <a:spcPts val="0"/>
              </a:spcBef>
              <a:spcAft>
                <a:spcPts val="0"/>
              </a:spcAft>
              <a:buSzPts val="1100"/>
              <a:buChar char="●"/>
            </a:pPr>
            <a:r>
              <a:rPr lang="en-US" dirty="0" smtClean="0"/>
              <a:t>What qualities do they have?</a:t>
            </a:r>
          </a:p>
          <a:p>
            <a:pPr marL="171450" lvl="0" indent="-171450" algn="l" rtl="0">
              <a:lnSpc>
                <a:spcPct val="100000"/>
              </a:lnSpc>
              <a:spcBef>
                <a:spcPts val="0"/>
              </a:spcBef>
              <a:spcAft>
                <a:spcPts val="0"/>
              </a:spcAft>
              <a:buSzPts val="1100"/>
              <a:buChar char="●"/>
            </a:pPr>
            <a:r>
              <a:rPr lang="en-US" dirty="0" smtClean="0"/>
              <a:t>Are they a leader?</a:t>
            </a:r>
          </a:p>
          <a:p>
            <a:pPr marL="171450" lvl="0" indent="-171450" algn="l" rtl="0">
              <a:lnSpc>
                <a:spcPct val="100000"/>
              </a:lnSpc>
              <a:spcBef>
                <a:spcPts val="0"/>
              </a:spcBef>
              <a:spcAft>
                <a:spcPts val="0"/>
              </a:spcAft>
              <a:buSzPts val="1100"/>
              <a:buChar char="●"/>
            </a:pPr>
            <a:r>
              <a:rPr lang="en-US" dirty="0" smtClean="0"/>
              <a:t>If you cannot think of a role model, think of who others people consider to be a role model and what their qualities are</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21</a:t>
            </a:fld>
            <a:endParaRPr lang="en-US"/>
          </a:p>
        </p:txBody>
      </p:sp>
    </p:spTree>
    <p:extLst>
      <p:ext uri="{BB962C8B-B14F-4D97-AF65-F5344CB8AC3E}">
        <p14:creationId xmlns:p14="http://schemas.microsoft.com/office/powerpoint/2010/main" val="315302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15000"/>
              </a:lnSpc>
              <a:spcBef>
                <a:spcPts val="0"/>
              </a:spcBef>
              <a:spcAft>
                <a:spcPts val="0"/>
              </a:spcAft>
              <a:buSzPts val="1100"/>
              <a:buNone/>
            </a:pPr>
            <a:r>
              <a:rPr lang="en-US" sz="1200" b="1" dirty="0" smtClean="0">
                <a:solidFill>
                  <a:srgbClr val="000000"/>
                </a:solidFill>
                <a:latin typeface="Arial"/>
                <a:ea typeface="Arial"/>
                <a:cs typeface="Arial"/>
                <a:sym typeface="Arial"/>
              </a:rPr>
              <a:t>Becoming a leader: </a:t>
            </a:r>
            <a:endParaRPr lang="en-US" sz="1200" dirty="0" smtClean="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200" dirty="0" smtClean="0">
                <a:solidFill>
                  <a:srgbClr val="000000"/>
                </a:solidFill>
                <a:latin typeface="Arial"/>
                <a:ea typeface="Arial"/>
                <a:cs typeface="Arial"/>
                <a:sym typeface="Arial"/>
              </a:rPr>
              <a:t>Talk them through the tips that you can use to become a good leader</a:t>
            </a:r>
            <a:endParaRPr lang="en-US" sz="1200" dirty="0" smtClean="0">
              <a:latin typeface="Arial"/>
              <a:ea typeface="Arial"/>
              <a:cs typeface="Arial"/>
              <a:sym typeface="Arial"/>
            </a:endParaRPr>
          </a:p>
          <a:p>
            <a:pPr marL="457200" lvl="0" indent="-298450" algn="l" rtl="0">
              <a:lnSpc>
                <a:spcPct val="115000"/>
              </a:lnSpc>
              <a:spcBef>
                <a:spcPts val="0"/>
              </a:spcBef>
              <a:spcAft>
                <a:spcPts val="0"/>
              </a:spcAft>
              <a:buSzPts val="1100"/>
              <a:buChar char="●"/>
            </a:pPr>
            <a:r>
              <a:rPr lang="en-US" sz="1200" dirty="0" smtClean="0">
                <a:solidFill>
                  <a:srgbClr val="000000"/>
                </a:solidFill>
                <a:latin typeface="Arial"/>
                <a:ea typeface="Arial"/>
                <a:cs typeface="Arial"/>
                <a:sym typeface="Arial"/>
              </a:rPr>
              <a:t>We have already started this process, by pushing you out of your comfort zone in some of these activities and by getting you to think about your role models</a:t>
            </a:r>
            <a:endParaRPr lang="en-US" sz="1200" dirty="0" smtClean="0">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22</a:t>
            </a:fld>
            <a:endParaRPr lang="en-US"/>
          </a:p>
        </p:txBody>
      </p:sp>
    </p:spTree>
    <p:extLst>
      <p:ext uri="{BB962C8B-B14F-4D97-AF65-F5344CB8AC3E}">
        <p14:creationId xmlns:p14="http://schemas.microsoft.com/office/powerpoint/2010/main" val="3641518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a:buNone/>
            </a:pPr>
            <a:r>
              <a:rPr lang="en-US" b="1" dirty="0" smtClean="0"/>
              <a:t>Activity: </a:t>
            </a:r>
            <a:r>
              <a:rPr lang="en-US" dirty="0" smtClean="0"/>
              <a:t>SWOT Analysis (Business or individual)</a:t>
            </a:r>
          </a:p>
          <a:p>
            <a:pPr marL="171450" lvl="0" indent="-171450" algn="l" rtl="0">
              <a:lnSpc>
                <a:spcPct val="100000"/>
              </a:lnSpc>
              <a:spcBef>
                <a:spcPts val="0"/>
              </a:spcBef>
              <a:spcAft>
                <a:spcPts val="0"/>
              </a:spcAft>
              <a:buSzPts val="1100"/>
              <a:buChar char="●"/>
            </a:pPr>
            <a:r>
              <a:rPr lang="en-US" dirty="0" smtClean="0"/>
              <a:t>Pick a business (e.g. McDonalds) </a:t>
            </a:r>
          </a:p>
          <a:p>
            <a:pPr marL="171450" lvl="0" indent="-171450" algn="l" rtl="0">
              <a:lnSpc>
                <a:spcPct val="100000"/>
              </a:lnSpc>
              <a:spcBef>
                <a:spcPts val="0"/>
              </a:spcBef>
              <a:spcAft>
                <a:spcPts val="0"/>
              </a:spcAft>
              <a:buSzPts val="1100"/>
              <a:buChar char="●"/>
            </a:pPr>
            <a:r>
              <a:rPr lang="en-US" dirty="0" smtClean="0"/>
              <a:t>Each corner of the room represents each SWOT element – use flipchart and notes to detail how your chosen business fits into it – then rotate</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23</a:t>
            </a:fld>
            <a:endParaRPr lang="en-US"/>
          </a:p>
        </p:txBody>
      </p:sp>
    </p:spTree>
    <p:extLst>
      <p:ext uri="{BB962C8B-B14F-4D97-AF65-F5344CB8AC3E}">
        <p14:creationId xmlns:p14="http://schemas.microsoft.com/office/powerpoint/2010/main" val="973769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a:t>
            </a:r>
            <a:r>
              <a:rPr lang="en-US" b="0" dirty="0" smtClean="0"/>
              <a:t>People management</a:t>
            </a:r>
            <a:endParaRPr lang="en-US" dirty="0" smtClean="0"/>
          </a:p>
          <a:p>
            <a:pPr marL="171450" lvl="0" indent="-171450" algn="l" rtl="0">
              <a:lnSpc>
                <a:spcPct val="100000"/>
              </a:lnSpc>
              <a:spcBef>
                <a:spcPts val="0"/>
              </a:spcBef>
              <a:spcAft>
                <a:spcPts val="0"/>
              </a:spcAft>
              <a:buSzPts val="1100"/>
              <a:buChar char="●"/>
            </a:pPr>
            <a:r>
              <a:rPr lang="en-US" dirty="0" smtClean="0"/>
              <a:t>Split into two groups, and have each group select a leader</a:t>
            </a:r>
          </a:p>
          <a:p>
            <a:pPr marL="171450" lvl="0" indent="-171450" algn="l" rtl="0">
              <a:lnSpc>
                <a:spcPct val="100000"/>
              </a:lnSpc>
              <a:spcBef>
                <a:spcPts val="0"/>
              </a:spcBef>
              <a:spcAft>
                <a:spcPts val="0"/>
              </a:spcAft>
              <a:buSzPts val="1100"/>
              <a:buChar char="●"/>
            </a:pPr>
            <a:r>
              <a:rPr lang="en-US" dirty="0" smtClean="0"/>
              <a:t>The leader must line up their group in height order </a:t>
            </a:r>
          </a:p>
          <a:p>
            <a:pPr marL="171450" lvl="0" indent="-171450" algn="l" rtl="0">
              <a:lnSpc>
                <a:spcPct val="100000"/>
              </a:lnSpc>
              <a:spcBef>
                <a:spcPts val="0"/>
              </a:spcBef>
              <a:spcAft>
                <a:spcPts val="0"/>
              </a:spcAft>
              <a:buSzPts val="1100"/>
              <a:buChar char="●"/>
            </a:pPr>
            <a:r>
              <a:rPr lang="en-US" dirty="0" smtClean="0"/>
              <a:t>Then the leaders should switch and complete line them up without communicating verbally</a:t>
            </a:r>
          </a:p>
          <a:p>
            <a:pPr marL="171450" lvl="0" indent="-101600" algn="l" rtl="0">
              <a:lnSpc>
                <a:spcPct val="100000"/>
              </a:lnSpc>
              <a:spcBef>
                <a:spcPts val="0"/>
              </a:spcBef>
              <a:spcAft>
                <a:spcPts val="0"/>
              </a:spcAft>
              <a:buSzPts val="1100"/>
              <a:buNone/>
            </a:pPr>
            <a:endParaRPr lang="en-US" dirty="0" smtClean="0"/>
          </a:p>
          <a:p>
            <a:pPr marL="0" lvl="0" indent="0" algn="l" rtl="0">
              <a:lnSpc>
                <a:spcPct val="100000"/>
              </a:lnSpc>
              <a:spcBef>
                <a:spcPts val="0"/>
              </a:spcBef>
              <a:spcAft>
                <a:spcPts val="0"/>
              </a:spcAft>
              <a:buSzPts val="1100"/>
              <a:buNone/>
            </a:pPr>
            <a:r>
              <a:rPr lang="en-US" dirty="0" smtClean="0"/>
              <a:t>Discuss the differences in the two tasks and what you can learn from them. </a:t>
            </a:r>
          </a:p>
          <a:p>
            <a:pPr marL="0" lvl="0" indent="0" algn="l" rtl="0">
              <a:lnSpc>
                <a:spcPct val="100000"/>
              </a:lnSpc>
              <a:spcBef>
                <a:spcPts val="0"/>
              </a:spcBef>
              <a:spcAft>
                <a:spcPts val="0"/>
              </a:spcAft>
              <a:buSzPts val="1100"/>
              <a:buNone/>
            </a:pPr>
            <a:r>
              <a:rPr lang="en-US" dirty="0" smtClean="0"/>
              <a:t>Hint: The effectiveness of communication and how you need to nurture your leadership style to the individuals in front of you</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24</a:t>
            </a:fld>
            <a:endParaRPr lang="en-US"/>
          </a:p>
        </p:txBody>
      </p:sp>
    </p:spTree>
    <p:extLst>
      <p:ext uri="{BB962C8B-B14F-4D97-AF65-F5344CB8AC3E}">
        <p14:creationId xmlns:p14="http://schemas.microsoft.com/office/powerpoint/2010/main" val="3271275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Inspirational quote to finish the module</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25</a:t>
            </a:fld>
            <a:endParaRPr lang="en-US"/>
          </a:p>
        </p:txBody>
      </p:sp>
    </p:spTree>
    <p:extLst>
      <p:ext uri="{BB962C8B-B14F-4D97-AF65-F5344CB8AC3E}">
        <p14:creationId xmlns:p14="http://schemas.microsoft.com/office/powerpoint/2010/main" val="4150195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Module 3: </a:t>
            </a:r>
            <a:r>
              <a:rPr lang="en-US" b="0" dirty="0" smtClean="0">
                <a:highlight>
                  <a:srgbClr val="FFFF00"/>
                </a:highlight>
              </a:rPr>
              <a:t>Name TBC </a:t>
            </a:r>
            <a:endParaRPr lang="en-US" dirty="0" smtClean="0"/>
          </a:p>
          <a:p>
            <a:pPr marL="0" lvl="0" indent="0" algn="l" rtl="0">
              <a:lnSpc>
                <a:spcPct val="100000"/>
              </a:lnSpc>
              <a:spcBef>
                <a:spcPts val="0"/>
              </a:spcBef>
              <a:spcAft>
                <a:spcPts val="0"/>
              </a:spcAft>
              <a:buSzPts val="1100"/>
              <a:buNone/>
            </a:pPr>
            <a:endParaRPr lang="en-US" b="1"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26</a:t>
            </a:fld>
            <a:endParaRPr lang="en-US"/>
          </a:p>
        </p:txBody>
      </p:sp>
    </p:spTree>
    <p:extLst>
      <p:ext uri="{BB962C8B-B14F-4D97-AF65-F5344CB8AC3E}">
        <p14:creationId xmlns:p14="http://schemas.microsoft.com/office/powerpoint/2010/main" val="1372565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Aims: </a:t>
            </a:r>
            <a:endParaRPr lang="en-US" dirty="0" smtClean="0"/>
          </a:p>
          <a:p>
            <a:pPr marL="0" lvl="0" indent="0" algn="l" rtl="0">
              <a:lnSpc>
                <a:spcPct val="100000"/>
              </a:lnSpc>
              <a:spcBef>
                <a:spcPts val="0"/>
              </a:spcBef>
              <a:spcAft>
                <a:spcPts val="0"/>
              </a:spcAft>
              <a:buSzPts val="1100"/>
              <a:buNone/>
            </a:pPr>
            <a:r>
              <a:rPr lang="en-US" dirty="0" smtClean="0"/>
              <a:t>Run through the aims of the module</a:t>
            </a:r>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27</a:t>
            </a:fld>
            <a:endParaRPr lang="en-US"/>
          </a:p>
        </p:txBody>
      </p:sp>
    </p:spTree>
    <p:extLst>
      <p:ext uri="{BB962C8B-B14F-4D97-AF65-F5344CB8AC3E}">
        <p14:creationId xmlns:p14="http://schemas.microsoft.com/office/powerpoint/2010/main" val="659917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SzPts val="1100"/>
              <a:buNone/>
            </a:pPr>
            <a:r>
              <a:rPr lang="en-US" sz="1200" b="1" dirty="0" smtClean="0">
                <a:latin typeface="Arial"/>
                <a:ea typeface="Arial"/>
                <a:cs typeface="Arial"/>
                <a:sym typeface="Arial"/>
              </a:rPr>
              <a:t>Icebreaker: </a:t>
            </a:r>
            <a:r>
              <a:rPr lang="en-US" sz="1200" dirty="0" smtClean="0">
                <a:latin typeface="Arial"/>
                <a:ea typeface="Arial"/>
                <a:cs typeface="Arial"/>
                <a:sym typeface="Arial"/>
              </a:rPr>
              <a:t>The Human Knot</a:t>
            </a:r>
            <a:endParaRPr lang="en-US" sz="1200" b="1" dirty="0" smtClean="0">
              <a:latin typeface="Arial"/>
              <a:ea typeface="Arial"/>
              <a:cs typeface="Arial"/>
              <a:sym typeface="Arial"/>
            </a:endParaRPr>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Use an icebreaker from the accompanying resource booklet</a:t>
            </a:r>
            <a:endParaRPr lang="en-US" dirty="0" smtClean="0"/>
          </a:p>
          <a:p>
            <a:pPr marL="171450" lvl="0" indent="-171450" algn="l" rtl="0">
              <a:lnSpc>
                <a:spcPct val="150000"/>
              </a:lnSpc>
              <a:spcBef>
                <a:spcPts val="0"/>
              </a:spcBef>
              <a:spcAft>
                <a:spcPts val="0"/>
              </a:spcAft>
              <a:buSzPts val="1100"/>
              <a:buFont typeface="Arial"/>
              <a:buChar char="•"/>
            </a:pPr>
            <a:r>
              <a:rPr lang="en-US" sz="1200" b="1" dirty="0" smtClean="0">
                <a:latin typeface="Arial"/>
                <a:ea typeface="Arial"/>
                <a:cs typeface="Arial"/>
                <a:sym typeface="Arial"/>
              </a:rPr>
              <a:t>E.g. Human Knot</a:t>
            </a:r>
            <a:r>
              <a:rPr lang="en-US" sz="1200" dirty="0" smtClean="0">
                <a:latin typeface="Arial"/>
                <a:ea typeface="Arial"/>
                <a:cs typeface="Arial"/>
                <a:sym typeface="Arial"/>
              </a:rPr>
              <a:t>: Stand the group in a circle, shoulder to shoulder. Everyone places their hands into the circle and grasps the hands of two different people. Without letting go of the other people’s hands, the group must unravel the knot until they are in a big circle again.</a:t>
            </a:r>
            <a:endParaRPr lang="en-US" dirty="0" smtClean="0"/>
          </a:p>
          <a:p>
            <a:pPr marL="0" lvl="0" indent="0" algn="l" rtl="0">
              <a:lnSpc>
                <a:spcPct val="100000"/>
              </a:lnSpc>
              <a:spcBef>
                <a:spcPts val="0"/>
              </a:spcBef>
              <a:spcAft>
                <a:spcPts val="0"/>
              </a:spcAft>
              <a:buSzPts val="1100"/>
              <a:buNone/>
            </a:pPr>
            <a:endParaRPr lang="en-US" dirty="0" smtClean="0">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28</a:t>
            </a:fld>
            <a:endParaRPr lang="en-US"/>
          </a:p>
        </p:txBody>
      </p:sp>
    </p:spTree>
    <p:extLst>
      <p:ext uri="{BB962C8B-B14F-4D97-AF65-F5344CB8AC3E}">
        <p14:creationId xmlns:p14="http://schemas.microsoft.com/office/powerpoint/2010/main" val="2523117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SzPts val="1100"/>
              <a:buNone/>
            </a:pPr>
            <a:r>
              <a:rPr lang="en-US" sz="1200" b="1" dirty="0" smtClean="0">
                <a:latin typeface="Arial"/>
                <a:ea typeface="Arial"/>
                <a:cs typeface="Arial"/>
                <a:sym typeface="Arial"/>
              </a:rPr>
              <a:t>SWOT Analysis: </a:t>
            </a:r>
            <a:r>
              <a:rPr lang="en-US" sz="1200" dirty="0" smtClean="0">
                <a:latin typeface="Arial"/>
                <a:ea typeface="Arial"/>
                <a:cs typeface="Arial"/>
                <a:sym typeface="Arial"/>
              </a:rPr>
              <a:t>of your youth organisation</a:t>
            </a:r>
            <a:endParaRPr lang="en-US" sz="1200" b="1" dirty="0" smtClean="0">
              <a:latin typeface="Arial"/>
              <a:ea typeface="Arial"/>
              <a:cs typeface="Arial"/>
              <a:sym typeface="Arial"/>
            </a:endParaRPr>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In the four corners of the room there is a piece of flipchart paper with the headings of </a:t>
            </a:r>
            <a:r>
              <a:rPr lang="en-US" sz="1200" b="1" dirty="0" smtClean="0">
                <a:latin typeface="Arial"/>
                <a:ea typeface="Arial"/>
                <a:cs typeface="Arial"/>
                <a:sym typeface="Arial"/>
              </a:rPr>
              <a:t>Strengths, Weaknesses, Opportunities </a:t>
            </a:r>
            <a:r>
              <a:rPr lang="en-US" sz="1200" dirty="0" smtClean="0">
                <a:latin typeface="Arial"/>
                <a:ea typeface="Arial"/>
                <a:cs typeface="Arial"/>
                <a:sym typeface="Arial"/>
              </a:rPr>
              <a:t>and </a:t>
            </a:r>
            <a:r>
              <a:rPr lang="en-US" sz="1200" b="1" dirty="0" smtClean="0">
                <a:latin typeface="Arial"/>
                <a:ea typeface="Arial"/>
                <a:cs typeface="Arial"/>
                <a:sym typeface="Arial"/>
              </a:rPr>
              <a:t>Threats</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Split into four groups</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Using post-it notes, you are going to think about the SWOT of your youth organisation</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Each group will take 5 </a:t>
            </a:r>
            <a:r>
              <a:rPr lang="en-US" sz="1200" dirty="0" err="1" smtClean="0">
                <a:latin typeface="Arial"/>
                <a:ea typeface="Arial"/>
                <a:cs typeface="Arial"/>
                <a:sym typeface="Arial"/>
              </a:rPr>
              <a:t>mins</a:t>
            </a:r>
            <a:r>
              <a:rPr lang="en-US" sz="1200" dirty="0" smtClean="0">
                <a:latin typeface="Arial"/>
                <a:ea typeface="Arial"/>
                <a:cs typeface="Arial"/>
                <a:sym typeface="Arial"/>
              </a:rPr>
              <a:t> on each one then move around the room to the next heading, adding to what is there already</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The groups moving around the room should b</a:t>
            </a:r>
            <a:r>
              <a:rPr lang="en-US" dirty="0" smtClean="0">
                <a:latin typeface="Arial"/>
                <a:ea typeface="Arial"/>
                <a:cs typeface="Arial"/>
                <a:sym typeface="Arial"/>
              </a:rPr>
              <a:t>e at least pairs so if the group is small, not all flipchart pages have to be used at the same time.</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highlight>
                  <a:srgbClr val="00FFFF"/>
                </a:highlight>
                <a:latin typeface="Arial"/>
                <a:ea typeface="Arial"/>
                <a:cs typeface="Arial"/>
                <a:sym typeface="Arial"/>
              </a:rPr>
              <a:t>If you do not have a </a:t>
            </a:r>
            <a:r>
              <a:rPr lang="en-US" dirty="0" smtClean="0">
                <a:highlight>
                  <a:srgbClr val="00FFFF"/>
                </a:highlight>
                <a:latin typeface="Arial"/>
                <a:ea typeface="Arial"/>
                <a:cs typeface="Arial"/>
                <a:sym typeface="Arial"/>
              </a:rPr>
              <a:t>youth organisation yet, have them think about the group they are looking to form, or the group in the room at that point. E.g. Strengths: We are new so can go in any direction we wish. Threats: We don’t have much buy in as we are brand new. Weaknesses: Not many members because we are new.</a:t>
            </a:r>
            <a:endParaRPr lang="en-US" sz="1200" dirty="0" smtClean="0">
              <a:highlight>
                <a:srgbClr val="00FFFF"/>
              </a:highlight>
              <a:latin typeface="Arial"/>
              <a:ea typeface="Arial"/>
              <a:cs typeface="Arial"/>
              <a:sym typeface="Arial"/>
            </a:endParaRPr>
          </a:p>
          <a:p>
            <a:pPr marL="0" lvl="0" indent="0" algn="l" rtl="0">
              <a:lnSpc>
                <a:spcPct val="150000"/>
              </a:lnSpc>
              <a:spcBef>
                <a:spcPts val="0"/>
              </a:spcBef>
              <a:spcAft>
                <a:spcPts val="0"/>
              </a:spcAft>
              <a:buSzPts val="1100"/>
              <a:buNone/>
            </a:pPr>
            <a:endParaRPr lang="en-US" sz="1200" dirty="0" smtClean="0">
              <a:latin typeface="Arial"/>
              <a:ea typeface="Arial"/>
              <a:cs typeface="Arial"/>
              <a:sym typeface="Arial"/>
            </a:endParaRPr>
          </a:p>
          <a:p>
            <a:pPr marL="0" lvl="0" indent="0" algn="l" rtl="0">
              <a:lnSpc>
                <a:spcPct val="100000"/>
              </a:lnSpc>
              <a:spcBef>
                <a:spcPts val="0"/>
              </a:spcBef>
              <a:spcAft>
                <a:spcPts val="0"/>
              </a:spcAft>
              <a:buSzPts val="1100"/>
              <a:buNone/>
            </a:pPr>
            <a:endParaRPr lang="en-US" dirty="0" smtClean="0">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29</a:t>
            </a:fld>
            <a:endParaRPr lang="en-US"/>
          </a:p>
        </p:txBody>
      </p:sp>
    </p:spTree>
    <p:extLst>
      <p:ext uri="{BB962C8B-B14F-4D97-AF65-F5344CB8AC3E}">
        <p14:creationId xmlns:p14="http://schemas.microsoft.com/office/powerpoint/2010/main" val="220418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Module 1: </a:t>
            </a:r>
            <a:r>
              <a:rPr lang="en-US" dirty="0" smtClean="0"/>
              <a:t>Communication</a:t>
            </a:r>
            <a:endParaRPr lang="en-US" b="1"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a:t>
            </a:fld>
            <a:endParaRPr lang="en-US"/>
          </a:p>
        </p:txBody>
      </p:sp>
    </p:spTree>
    <p:extLst>
      <p:ext uri="{BB962C8B-B14F-4D97-AF65-F5344CB8AC3E}">
        <p14:creationId xmlns:p14="http://schemas.microsoft.com/office/powerpoint/2010/main" val="2886790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200" b="1" dirty="0" smtClean="0">
                <a:latin typeface="Arial"/>
                <a:ea typeface="Arial"/>
                <a:cs typeface="Arial"/>
                <a:sym typeface="Arial"/>
              </a:rPr>
              <a:t>SWOT Analysis: </a:t>
            </a:r>
            <a:r>
              <a:rPr lang="en-US" sz="1200" dirty="0" smtClean="0">
                <a:latin typeface="Arial"/>
                <a:ea typeface="Arial"/>
                <a:cs typeface="Arial"/>
                <a:sym typeface="Arial"/>
              </a:rPr>
              <a:t>of your youth organisation</a:t>
            </a:r>
            <a:endParaRPr lang="en-US" sz="1200" b="1" dirty="0" smtClean="0">
              <a:latin typeface="Arial"/>
              <a:ea typeface="Arial"/>
              <a:cs typeface="Arial"/>
              <a:sym typeface="Arial"/>
            </a:endParaRPr>
          </a:p>
          <a:p>
            <a:pPr marL="171450" lvl="0" indent="-171450" algn="l" rtl="0">
              <a:lnSpc>
                <a:spcPct val="100000"/>
              </a:lnSpc>
              <a:spcBef>
                <a:spcPts val="0"/>
              </a:spcBef>
              <a:spcAft>
                <a:spcPts val="0"/>
              </a:spcAft>
              <a:buSzPts val="1100"/>
              <a:buChar char="●"/>
            </a:pPr>
            <a:r>
              <a:rPr lang="en-US" dirty="0" smtClean="0"/>
              <a:t>If the group is struggling, use the prompt questions on this slide to help them think</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30</a:t>
            </a:fld>
            <a:endParaRPr lang="en-US"/>
          </a:p>
        </p:txBody>
      </p:sp>
    </p:spTree>
    <p:extLst>
      <p:ext uri="{BB962C8B-B14F-4D97-AF65-F5344CB8AC3E}">
        <p14:creationId xmlns:p14="http://schemas.microsoft.com/office/powerpoint/2010/main" val="552461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SzPts val="1100"/>
              <a:buNone/>
            </a:pPr>
            <a:r>
              <a:rPr lang="en-US" sz="1200" b="1" dirty="0" smtClean="0">
                <a:latin typeface="Arial"/>
                <a:ea typeface="Arial"/>
                <a:cs typeface="Arial"/>
                <a:sym typeface="Arial"/>
              </a:rPr>
              <a:t>Activity: Risk Assessment</a:t>
            </a:r>
            <a:endParaRPr lang="en-US" dirty="0" smtClean="0"/>
          </a:p>
          <a:p>
            <a:pPr marL="0" lvl="0" indent="0" algn="l" rtl="0">
              <a:lnSpc>
                <a:spcPct val="150000"/>
              </a:lnSpc>
              <a:spcBef>
                <a:spcPts val="0"/>
              </a:spcBef>
              <a:spcAft>
                <a:spcPts val="0"/>
              </a:spcAft>
              <a:buSzPts val="1100"/>
              <a:buNone/>
            </a:pPr>
            <a:r>
              <a:rPr lang="en-US" sz="1200" dirty="0" smtClean="0">
                <a:latin typeface="Arial"/>
                <a:ea typeface="Arial"/>
                <a:cs typeface="Arial"/>
                <a:sym typeface="Arial"/>
              </a:rPr>
              <a:t>Explain that it is important to understand the </a:t>
            </a:r>
            <a:r>
              <a:rPr lang="en-US" dirty="0" smtClean="0">
                <a:latin typeface="Arial"/>
                <a:ea typeface="Arial"/>
                <a:cs typeface="Arial"/>
                <a:sym typeface="Arial"/>
              </a:rPr>
              <a:t>risks to any group or organisation and how to mitigate them. The first step is to assess these risks to see how likely they are and how much impact they would have.</a:t>
            </a:r>
            <a:endParaRPr lang="en-US" sz="1200" dirty="0" smtClean="0">
              <a:latin typeface="Arial"/>
              <a:ea typeface="Arial"/>
              <a:cs typeface="Arial"/>
              <a:sym typeface="Arial"/>
            </a:endParaRPr>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Using the post-it notes from the threat section of the SWOT analysis</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Place them on a chart working out their likelihood and the impact they would have on the youth organisation</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Do this in one big group and have those who put the post it note there in the first place elaborate if needed</a:t>
            </a:r>
            <a:endParaRPr lang="en-US" dirty="0" smtClean="0"/>
          </a:p>
          <a:p>
            <a:pPr marL="0" lvl="0" indent="0" algn="l" rtl="0">
              <a:lnSpc>
                <a:spcPct val="100000"/>
              </a:lnSpc>
              <a:spcBef>
                <a:spcPts val="0"/>
              </a:spcBef>
              <a:spcAft>
                <a:spcPts val="0"/>
              </a:spcAft>
              <a:buSzPts val="1100"/>
              <a:buNone/>
            </a:pPr>
            <a:endParaRPr lang="en-US" dirty="0" smtClean="0">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31</a:t>
            </a:fld>
            <a:endParaRPr lang="en-US"/>
          </a:p>
        </p:txBody>
      </p:sp>
    </p:spTree>
    <p:extLst>
      <p:ext uri="{BB962C8B-B14F-4D97-AF65-F5344CB8AC3E}">
        <p14:creationId xmlns:p14="http://schemas.microsoft.com/office/powerpoint/2010/main" val="2382397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SzPts val="1100"/>
              <a:buNone/>
            </a:pPr>
            <a:r>
              <a:rPr lang="en-US" sz="1200" b="1" dirty="0" smtClean="0">
                <a:latin typeface="Arial"/>
                <a:ea typeface="Arial"/>
                <a:cs typeface="Arial"/>
                <a:sym typeface="Arial"/>
              </a:rPr>
              <a:t>Activity: Risk management</a:t>
            </a:r>
            <a:endParaRPr lang="en-US" dirty="0" smtClean="0"/>
          </a:p>
          <a:p>
            <a:pPr marL="0" lvl="0" indent="0" algn="l" rtl="0">
              <a:lnSpc>
                <a:spcPct val="150000"/>
              </a:lnSpc>
              <a:spcBef>
                <a:spcPts val="0"/>
              </a:spcBef>
              <a:spcAft>
                <a:spcPts val="0"/>
              </a:spcAft>
              <a:buSzPts val="1100"/>
              <a:buNone/>
            </a:pPr>
            <a:r>
              <a:rPr lang="en-US" dirty="0" smtClean="0">
                <a:latin typeface="Arial"/>
                <a:ea typeface="Arial"/>
                <a:cs typeface="Arial"/>
                <a:sym typeface="Arial"/>
              </a:rPr>
              <a:t>Now that we understand the likelihood and the impact that these risks would have on the youth organisation, we can think about how we will mitigate/deal with these risks.</a:t>
            </a:r>
            <a:endParaRPr lang="en-US" dirty="0" smtClean="0"/>
          </a:p>
          <a:p>
            <a:pPr marL="0" lvl="0" indent="0" algn="l" rtl="0">
              <a:lnSpc>
                <a:spcPct val="150000"/>
              </a:lnSpc>
              <a:spcBef>
                <a:spcPts val="0"/>
              </a:spcBef>
              <a:spcAft>
                <a:spcPts val="0"/>
              </a:spcAft>
              <a:buSzPts val="1100"/>
              <a:buNone/>
            </a:pPr>
            <a:endParaRPr lang="en-US" sz="1200" dirty="0" smtClean="0">
              <a:latin typeface="Arial"/>
              <a:ea typeface="Arial"/>
              <a:cs typeface="Arial"/>
              <a:sym typeface="Arial"/>
            </a:endParaRPr>
          </a:p>
          <a:p>
            <a:pPr marL="0" lvl="0" indent="0" algn="l" rtl="0">
              <a:lnSpc>
                <a:spcPct val="150000"/>
              </a:lnSpc>
              <a:spcBef>
                <a:spcPts val="0"/>
              </a:spcBef>
              <a:spcAft>
                <a:spcPts val="0"/>
              </a:spcAft>
              <a:buSzPts val="1100"/>
              <a:buNone/>
            </a:pPr>
            <a:r>
              <a:rPr lang="en-US" sz="1200" dirty="0" smtClean="0">
                <a:latin typeface="Arial"/>
                <a:ea typeface="Arial"/>
                <a:cs typeface="Arial"/>
                <a:sym typeface="Arial"/>
              </a:rPr>
              <a:t>Start with the most impactful and most likely risks, as they should be dealt with first – the post-it notes in the top right corner.</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Place post-it with the threat on another piece of paper</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Create a brainstorm of ideas</a:t>
            </a:r>
            <a:r>
              <a:rPr lang="en-US" dirty="0" smtClean="0">
                <a:latin typeface="Arial"/>
                <a:ea typeface="Arial"/>
                <a:cs typeface="Arial"/>
                <a:sym typeface="Arial"/>
              </a:rPr>
              <a:t> on how to combat this risk, use the prompt questions to help</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This should be done in smaller groups, </a:t>
            </a:r>
            <a:r>
              <a:rPr lang="en-US" dirty="0" smtClean="0">
                <a:latin typeface="Arial"/>
                <a:ea typeface="Arial"/>
                <a:cs typeface="Arial"/>
                <a:sym typeface="Arial"/>
              </a:rPr>
              <a:t>no bigger than 4 but can be done as a whole group if necessary</a:t>
            </a:r>
            <a:endParaRPr lang="en-US" sz="1200" dirty="0" smtClean="0">
              <a:latin typeface="Arial"/>
              <a:ea typeface="Arial"/>
              <a:cs typeface="Arial"/>
              <a:sym typeface="Arial"/>
            </a:endParaRPr>
          </a:p>
          <a:p>
            <a:pPr marL="0" lvl="0" indent="0" algn="l" rtl="0">
              <a:lnSpc>
                <a:spcPct val="100000"/>
              </a:lnSpc>
              <a:spcBef>
                <a:spcPts val="0"/>
              </a:spcBef>
              <a:spcAft>
                <a:spcPts val="0"/>
              </a:spcAft>
              <a:buSzPts val="1100"/>
              <a:buNone/>
            </a:pPr>
            <a:endParaRPr lang="en-US" dirty="0" smtClean="0">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32</a:t>
            </a:fld>
            <a:endParaRPr lang="en-US"/>
          </a:p>
        </p:txBody>
      </p:sp>
    </p:spTree>
    <p:extLst>
      <p:ext uri="{BB962C8B-B14F-4D97-AF65-F5344CB8AC3E}">
        <p14:creationId xmlns:p14="http://schemas.microsoft.com/office/powerpoint/2010/main" val="3497094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SzPts val="1100"/>
              <a:buNone/>
            </a:pPr>
            <a:r>
              <a:rPr lang="en-US" sz="1200" b="1" dirty="0" smtClean="0">
                <a:latin typeface="Arial"/>
                <a:ea typeface="Arial"/>
                <a:cs typeface="Arial"/>
                <a:sym typeface="Arial"/>
              </a:rPr>
              <a:t>Reflection: </a:t>
            </a:r>
            <a:r>
              <a:rPr lang="en-US" sz="1200" dirty="0" smtClean="0">
                <a:latin typeface="Arial"/>
                <a:ea typeface="Arial"/>
                <a:cs typeface="Arial"/>
                <a:sym typeface="Arial"/>
              </a:rPr>
              <a:t>Think pair and share</a:t>
            </a:r>
            <a:endParaRPr lang="en-US" sz="1200" b="1" dirty="0" smtClean="0">
              <a:latin typeface="Arial"/>
              <a:ea typeface="Arial"/>
              <a:cs typeface="Arial"/>
              <a:sym typeface="Arial"/>
            </a:endParaRPr>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Using the think, pair and share strategy get them to discuss what they have learnt from this session and wha</a:t>
            </a:r>
            <a:r>
              <a:rPr lang="en-US" dirty="0" smtClean="0">
                <a:latin typeface="Arial"/>
                <a:ea typeface="Arial"/>
                <a:cs typeface="Arial"/>
                <a:sym typeface="Arial"/>
              </a:rPr>
              <a:t>t they are going to do after this session</a:t>
            </a:r>
            <a:endParaRPr lang="en-US" sz="1200" dirty="0" smtClean="0">
              <a:latin typeface="Arial"/>
              <a:ea typeface="Arial"/>
              <a:cs typeface="Arial"/>
              <a:sym typeface="Arial"/>
            </a:endParaRPr>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Get each participant to commit to one thing that they will do for their organisation after this session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33</a:t>
            </a:fld>
            <a:endParaRPr lang="en-US"/>
          </a:p>
        </p:txBody>
      </p:sp>
    </p:spTree>
    <p:extLst>
      <p:ext uri="{BB962C8B-B14F-4D97-AF65-F5344CB8AC3E}">
        <p14:creationId xmlns:p14="http://schemas.microsoft.com/office/powerpoint/2010/main" val="467000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Module 4: </a:t>
            </a:r>
            <a:r>
              <a:rPr lang="en-US" b="0" dirty="0" smtClean="0"/>
              <a:t>Project Management</a:t>
            </a:r>
            <a:endParaRPr lang="en-US" b="1"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34</a:t>
            </a:fld>
            <a:endParaRPr lang="en-US"/>
          </a:p>
        </p:txBody>
      </p:sp>
    </p:spTree>
    <p:extLst>
      <p:ext uri="{BB962C8B-B14F-4D97-AF65-F5344CB8AC3E}">
        <p14:creationId xmlns:p14="http://schemas.microsoft.com/office/powerpoint/2010/main" val="449178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Aims: </a:t>
            </a:r>
            <a:endParaRPr lang="en-US" dirty="0" smtClean="0"/>
          </a:p>
          <a:p>
            <a:pPr marL="0" lvl="0" indent="0" algn="l" rtl="0">
              <a:lnSpc>
                <a:spcPct val="100000"/>
              </a:lnSpc>
              <a:spcBef>
                <a:spcPts val="0"/>
              </a:spcBef>
              <a:spcAft>
                <a:spcPts val="0"/>
              </a:spcAft>
              <a:buSzPts val="1100"/>
              <a:buNone/>
            </a:pPr>
            <a:r>
              <a:rPr lang="en-US" dirty="0" smtClean="0"/>
              <a:t>Run through the aims of the module</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35</a:t>
            </a:fld>
            <a:endParaRPr lang="en-US"/>
          </a:p>
        </p:txBody>
      </p:sp>
    </p:spTree>
    <p:extLst>
      <p:ext uri="{BB962C8B-B14F-4D97-AF65-F5344CB8AC3E}">
        <p14:creationId xmlns:p14="http://schemas.microsoft.com/office/powerpoint/2010/main" val="2736928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What is project management?</a:t>
            </a:r>
            <a:endParaRPr lang="en-US" dirty="0" smtClean="0"/>
          </a:p>
          <a:p>
            <a:pPr marL="0" lvl="0" indent="0" algn="l" rtl="0">
              <a:lnSpc>
                <a:spcPct val="100000"/>
              </a:lnSpc>
              <a:spcBef>
                <a:spcPts val="0"/>
              </a:spcBef>
              <a:spcAft>
                <a:spcPts val="0"/>
              </a:spcAft>
              <a:buSzPts val="1100"/>
              <a:buNone/>
            </a:pPr>
            <a:r>
              <a:rPr lang="en-US" b="0" dirty="0" smtClean="0"/>
              <a:t>Ask the group this question and get responses through hands up.</a:t>
            </a:r>
            <a:endParaRPr lang="en-US" dirty="0" smtClean="0"/>
          </a:p>
          <a:p>
            <a:pPr marL="0" lvl="0" indent="0" algn="l" rtl="0">
              <a:lnSpc>
                <a:spcPct val="100000"/>
              </a:lnSpc>
              <a:spcBef>
                <a:spcPts val="0"/>
              </a:spcBef>
              <a:spcAft>
                <a:spcPts val="0"/>
              </a:spcAft>
              <a:buSzPts val="1100"/>
              <a:buNone/>
            </a:pPr>
            <a:r>
              <a:rPr lang="en-US" b="0" dirty="0" smtClean="0"/>
              <a:t>Then give the group the above definition.</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36</a:t>
            </a:fld>
            <a:endParaRPr lang="en-US"/>
          </a:p>
        </p:txBody>
      </p:sp>
    </p:spTree>
    <p:extLst>
      <p:ext uri="{BB962C8B-B14F-4D97-AF65-F5344CB8AC3E}">
        <p14:creationId xmlns:p14="http://schemas.microsoft.com/office/powerpoint/2010/main" val="2555651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Key components of project management</a:t>
            </a:r>
            <a:endParaRPr lang="en-US" dirty="0" smtClean="0"/>
          </a:p>
          <a:p>
            <a:pPr marL="0" lvl="0" indent="0" algn="l" rtl="0">
              <a:lnSpc>
                <a:spcPct val="100000"/>
              </a:lnSpc>
              <a:spcBef>
                <a:spcPts val="0"/>
              </a:spcBef>
              <a:spcAft>
                <a:spcPts val="0"/>
              </a:spcAft>
              <a:buSzPts val="1100"/>
              <a:buNone/>
            </a:pPr>
            <a:r>
              <a:rPr lang="en-US" dirty="0" smtClean="0"/>
              <a:t>Run through the 4 key components of project management</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37</a:t>
            </a:fld>
            <a:endParaRPr lang="en-US"/>
          </a:p>
        </p:txBody>
      </p:sp>
    </p:spTree>
    <p:extLst>
      <p:ext uri="{BB962C8B-B14F-4D97-AF65-F5344CB8AC3E}">
        <p14:creationId xmlns:p14="http://schemas.microsoft.com/office/powerpoint/2010/main" val="2077885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a:t>
            </a:r>
            <a:r>
              <a:rPr lang="en-US" dirty="0" smtClean="0"/>
              <a:t>Frisbee</a:t>
            </a:r>
          </a:p>
          <a:p>
            <a:pPr marL="171450" lvl="0" indent="-171450" algn="l" rtl="0">
              <a:lnSpc>
                <a:spcPct val="100000"/>
              </a:lnSpc>
              <a:spcBef>
                <a:spcPts val="0"/>
              </a:spcBef>
              <a:spcAft>
                <a:spcPts val="0"/>
              </a:spcAft>
              <a:buSzPts val="1100"/>
              <a:buChar char="●"/>
            </a:pPr>
            <a:r>
              <a:rPr lang="en-US" dirty="0" smtClean="0"/>
              <a:t>Split the group into half</a:t>
            </a:r>
          </a:p>
          <a:p>
            <a:pPr marL="171450" lvl="0" indent="-171450" algn="l" rtl="0">
              <a:lnSpc>
                <a:spcPct val="100000"/>
              </a:lnSpc>
              <a:spcBef>
                <a:spcPts val="0"/>
              </a:spcBef>
              <a:spcAft>
                <a:spcPts val="0"/>
              </a:spcAft>
              <a:buSzPts val="1100"/>
              <a:buChar char="●"/>
            </a:pPr>
            <a:r>
              <a:rPr lang="en-US" dirty="0" smtClean="0"/>
              <a:t>Using the resources of a </a:t>
            </a:r>
            <a:r>
              <a:rPr lang="en-US" dirty="0" err="1" smtClean="0"/>
              <a:t>frisbee</a:t>
            </a:r>
            <a:r>
              <a:rPr lang="en-US" dirty="0" smtClean="0"/>
              <a:t> and the people in your group get the </a:t>
            </a:r>
            <a:r>
              <a:rPr lang="en-US" dirty="0" err="1" smtClean="0"/>
              <a:t>frisbee</a:t>
            </a:r>
            <a:r>
              <a:rPr lang="en-US" dirty="0" smtClean="0"/>
              <a:t> from A – B.</a:t>
            </a:r>
          </a:p>
          <a:p>
            <a:pPr marL="171450" lvl="0" indent="-171450" algn="l" rtl="0">
              <a:lnSpc>
                <a:spcPct val="100000"/>
              </a:lnSpc>
              <a:spcBef>
                <a:spcPts val="0"/>
              </a:spcBef>
              <a:spcAft>
                <a:spcPts val="0"/>
              </a:spcAft>
              <a:buSzPts val="1100"/>
              <a:buChar char="●"/>
            </a:pPr>
            <a:r>
              <a:rPr lang="en-US" dirty="0" smtClean="0"/>
              <a:t>They decide where A and B are, they also decide if there are any other twists. E.g. doing it quickly, with the least number of throws, or even the most throws.</a:t>
            </a:r>
          </a:p>
          <a:p>
            <a:pPr marL="171450" lvl="0" indent="-171450" algn="l" rtl="0">
              <a:lnSpc>
                <a:spcPct val="100000"/>
              </a:lnSpc>
              <a:spcBef>
                <a:spcPts val="0"/>
              </a:spcBef>
              <a:spcAft>
                <a:spcPts val="0"/>
              </a:spcAft>
              <a:buSzPts val="1100"/>
              <a:buChar char="●"/>
            </a:pPr>
            <a:r>
              <a:rPr lang="en-US" dirty="0" smtClean="0"/>
              <a:t>Once they have decided their vision, they must then think about their action</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38</a:t>
            </a:fld>
            <a:endParaRPr lang="en-US"/>
          </a:p>
        </p:txBody>
      </p:sp>
    </p:spTree>
    <p:extLst>
      <p:ext uri="{BB962C8B-B14F-4D97-AF65-F5344CB8AC3E}">
        <p14:creationId xmlns:p14="http://schemas.microsoft.com/office/powerpoint/2010/main" val="3565704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a:t>
            </a:r>
            <a:r>
              <a:rPr lang="en-US" dirty="0" smtClean="0"/>
              <a:t>Frisbee reflection</a:t>
            </a:r>
          </a:p>
          <a:p>
            <a:pPr marL="171450" lvl="0" indent="-171450" algn="l" rtl="0">
              <a:lnSpc>
                <a:spcPct val="100000"/>
              </a:lnSpc>
              <a:spcBef>
                <a:spcPts val="0"/>
              </a:spcBef>
              <a:spcAft>
                <a:spcPts val="0"/>
              </a:spcAft>
              <a:buSzPts val="1100"/>
              <a:buChar char="●"/>
            </a:pPr>
            <a:r>
              <a:rPr lang="en-US" dirty="0" smtClean="0"/>
              <a:t>Now they have created their vision and </a:t>
            </a:r>
            <a:r>
              <a:rPr lang="en-US" dirty="0" err="1" smtClean="0"/>
              <a:t>actioned</a:t>
            </a:r>
            <a:r>
              <a:rPr lang="en-US" dirty="0" smtClean="0"/>
              <a:t> it, they must now reflect</a:t>
            </a:r>
          </a:p>
          <a:p>
            <a:pPr marL="171450" lvl="0" indent="-171450" algn="l" rtl="0">
              <a:lnSpc>
                <a:spcPct val="100000"/>
              </a:lnSpc>
              <a:spcBef>
                <a:spcPts val="0"/>
              </a:spcBef>
              <a:spcAft>
                <a:spcPts val="0"/>
              </a:spcAft>
              <a:buSzPts val="1100"/>
              <a:buChar char="●"/>
            </a:pPr>
            <a:r>
              <a:rPr lang="en-US" dirty="0" smtClean="0"/>
              <a:t>Use the prompt questions to help them reflect</a:t>
            </a:r>
          </a:p>
          <a:p>
            <a:pPr marL="171450" lvl="0" indent="-171450" algn="l" rtl="0">
              <a:lnSpc>
                <a:spcPct val="100000"/>
              </a:lnSpc>
              <a:spcBef>
                <a:spcPts val="0"/>
              </a:spcBef>
              <a:spcAft>
                <a:spcPts val="0"/>
              </a:spcAft>
              <a:buSzPts val="1100"/>
              <a:buChar char="●"/>
            </a:pPr>
            <a:r>
              <a:rPr lang="en-US" dirty="0" smtClean="0"/>
              <a:t>Once they have reflected as a group, they should feedback the whole process, from vision to reflection to the rest of the group</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39</a:t>
            </a:fld>
            <a:endParaRPr lang="en-US"/>
          </a:p>
        </p:txBody>
      </p:sp>
    </p:spTree>
    <p:extLst>
      <p:ext uri="{BB962C8B-B14F-4D97-AF65-F5344CB8AC3E}">
        <p14:creationId xmlns:p14="http://schemas.microsoft.com/office/powerpoint/2010/main" val="364282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Aims: </a:t>
            </a:r>
            <a:endParaRPr lang="en-US" dirty="0" smtClean="0"/>
          </a:p>
          <a:p>
            <a:pPr marL="0" lvl="0" indent="0" algn="l" rtl="0">
              <a:lnSpc>
                <a:spcPct val="100000"/>
              </a:lnSpc>
              <a:spcBef>
                <a:spcPts val="0"/>
              </a:spcBef>
              <a:spcAft>
                <a:spcPts val="0"/>
              </a:spcAft>
              <a:buSzPts val="1100"/>
              <a:buNone/>
            </a:pPr>
            <a:r>
              <a:rPr lang="en-US" dirty="0" smtClean="0"/>
              <a:t>Run through the aims of the module</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4</a:t>
            </a:fld>
            <a:endParaRPr lang="en-US"/>
          </a:p>
        </p:txBody>
      </p:sp>
    </p:spTree>
    <p:extLst>
      <p:ext uri="{BB962C8B-B14F-4D97-AF65-F5344CB8AC3E}">
        <p14:creationId xmlns:p14="http://schemas.microsoft.com/office/powerpoint/2010/main" val="3569218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a:t>
            </a:r>
            <a:r>
              <a:rPr lang="en-US" b="0" dirty="0" smtClean="0"/>
              <a:t>Elevator Pitch</a:t>
            </a:r>
            <a:endParaRPr lang="en-US" dirty="0" smtClean="0"/>
          </a:p>
          <a:p>
            <a:pPr marL="171450" lvl="0" indent="-171450" algn="l" rtl="0">
              <a:lnSpc>
                <a:spcPct val="100000"/>
              </a:lnSpc>
              <a:spcBef>
                <a:spcPts val="0"/>
              </a:spcBef>
              <a:spcAft>
                <a:spcPts val="0"/>
              </a:spcAft>
              <a:buSzPts val="1100"/>
              <a:buChar char="●"/>
            </a:pPr>
            <a:r>
              <a:rPr lang="en-US" b="0" dirty="0" smtClean="0"/>
              <a:t>Split into groups of 2-4 </a:t>
            </a:r>
            <a:endParaRPr lang="en-US" dirty="0" smtClean="0"/>
          </a:p>
          <a:p>
            <a:pPr marL="171450" lvl="0" indent="-171450" algn="l" rtl="0">
              <a:lnSpc>
                <a:spcPct val="100000"/>
              </a:lnSpc>
              <a:spcBef>
                <a:spcPts val="0"/>
              </a:spcBef>
              <a:spcAft>
                <a:spcPts val="0"/>
              </a:spcAft>
              <a:buSzPts val="1100"/>
              <a:buChar char="●"/>
            </a:pPr>
            <a:r>
              <a:rPr lang="en-US" b="0" dirty="0" smtClean="0"/>
              <a:t>Each group will think of a project for the youth group –</a:t>
            </a:r>
            <a:r>
              <a:rPr lang="en-US" b="0" dirty="0" smtClean="0">
                <a:highlight>
                  <a:srgbClr val="00FFFF"/>
                </a:highlight>
              </a:rPr>
              <a:t> efforts to create a youth group, can be a project itself</a:t>
            </a:r>
            <a:endParaRPr lang="en-US" dirty="0" smtClean="0">
              <a:highlight>
                <a:srgbClr val="00FFFF"/>
              </a:highlight>
            </a:endParaRPr>
          </a:p>
          <a:p>
            <a:pPr marL="171450" lvl="0" indent="-171450" algn="l" rtl="0">
              <a:lnSpc>
                <a:spcPct val="100000"/>
              </a:lnSpc>
              <a:spcBef>
                <a:spcPts val="0"/>
              </a:spcBef>
              <a:spcAft>
                <a:spcPts val="0"/>
              </a:spcAft>
              <a:buSzPts val="1100"/>
              <a:buChar char="●"/>
            </a:pPr>
            <a:r>
              <a:rPr lang="en-US" dirty="0" smtClean="0">
                <a:highlight>
                  <a:srgbClr val="00FFFF"/>
                </a:highlight>
              </a:rPr>
              <a:t>The groups will then create a 3 minute elevator pitch</a:t>
            </a:r>
            <a:endParaRPr lang="en-US" dirty="0" smtClean="0"/>
          </a:p>
          <a:p>
            <a:pPr marL="171450" lvl="0" indent="-171450" algn="l" rtl="0">
              <a:lnSpc>
                <a:spcPct val="100000"/>
              </a:lnSpc>
              <a:spcBef>
                <a:spcPts val="0"/>
              </a:spcBef>
              <a:spcAft>
                <a:spcPts val="0"/>
              </a:spcAft>
              <a:buSzPts val="1100"/>
              <a:buChar char="●"/>
            </a:pPr>
            <a:r>
              <a:rPr lang="en-US" b="0" dirty="0" smtClean="0"/>
              <a:t>Imagine that you are </a:t>
            </a:r>
            <a:r>
              <a:rPr lang="en-US" dirty="0" smtClean="0"/>
              <a:t>presenting this to somebody from your national federation, or club, that would be responsible for supporting your in your project</a:t>
            </a:r>
          </a:p>
          <a:p>
            <a:pPr marL="171450" lvl="0" indent="-171450" algn="l" rtl="0">
              <a:lnSpc>
                <a:spcPct val="100000"/>
              </a:lnSpc>
              <a:spcBef>
                <a:spcPts val="0"/>
              </a:spcBef>
              <a:spcAft>
                <a:spcPts val="0"/>
              </a:spcAft>
              <a:buSzPts val="1100"/>
              <a:buChar char="●"/>
            </a:pPr>
            <a:r>
              <a:rPr lang="en-US" b="0" dirty="0" smtClean="0"/>
              <a:t>We will go through the </a:t>
            </a:r>
            <a:r>
              <a:rPr lang="en-US" dirty="0" smtClean="0"/>
              <a:t>steps of project management together</a:t>
            </a:r>
            <a:endParaRPr lang="en-US" b="0"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40</a:t>
            </a:fld>
            <a:endParaRPr lang="en-US"/>
          </a:p>
        </p:txBody>
      </p:sp>
    </p:spTree>
    <p:extLst>
      <p:ext uri="{BB962C8B-B14F-4D97-AF65-F5344CB8AC3E}">
        <p14:creationId xmlns:p14="http://schemas.microsoft.com/office/powerpoint/2010/main" val="3720691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Activity: </a:t>
            </a:r>
            <a:r>
              <a:rPr lang="en-US" b="0" dirty="0" smtClean="0"/>
              <a:t>Elevator Pitch: Your vision</a:t>
            </a: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41</a:t>
            </a:fld>
            <a:endParaRPr lang="en-US"/>
          </a:p>
        </p:txBody>
      </p:sp>
    </p:spTree>
    <p:extLst>
      <p:ext uri="{BB962C8B-B14F-4D97-AF65-F5344CB8AC3E}">
        <p14:creationId xmlns:p14="http://schemas.microsoft.com/office/powerpoint/2010/main" val="3325712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a:t>
            </a:r>
            <a:r>
              <a:rPr lang="en-US" b="0" dirty="0" smtClean="0"/>
              <a:t>Elevator pitch</a:t>
            </a:r>
            <a:endParaRPr lang="en-US" dirty="0" smtClean="0"/>
          </a:p>
          <a:p>
            <a:pPr marL="0" lvl="0" indent="0" algn="l" rtl="0">
              <a:lnSpc>
                <a:spcPct val="100000"/>
              </a:lnSpc>
              <a:spcBef>
                <a:spcPts val="0"/>
              </a:spcBef>
              <a:spcAft>
                <a:spcPts val="0"/>
              </a:spcAft>
              <a:buSzPts val="1100"/>
              <a:buNone/>
            </a:pPr>
            <a:r>
              <a:rPr lang="en-US" dirty="0" smtClean="0"/>
              <a:t>Each group gets three minutes to present their pitch</a:t>
            </a:r>
          </a:p>
          <a:p>
            <a:pPr marL="0" lvl="0" indent="0" algn="l" rtl="0">
              <a:lnSpc>
                <a:spcPct val="100000"/>
              </a:lnSpc>
              <a:spcBef>
                <a:spcPts val="0"/>
              </a:spcBef>
              <a:spcAft>
                <a:spcPts val="0"/>
              </a:spcAft>
              <a:buSzPts val="1100"/>
              <a:buNone/>
            </a:pPr>
            <a:r>
              <a:rPr lang="en-US" dirty="0" smtClean="0"/>
              <a:t>The other groups should have the chance to ask questions time for questions</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44</a:t>
            </a:fld>
            <a:endParaRPr lang="en-US"/>
          </a:p>
        </p:txBody>
      </p:sp>
    </p:spTree>
    <p:extLst>
      <p:ext uri="{BB962C8B-B14F-4D97-AF65-F5344CB8AC3E}">
        <p14:creationId xmlns:p14="http://schemas.microsoft.com/office/powerpoint/2010/main" val="37309984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SzPts val="1100"/>
              <a:buNone/>
            </a:pPr>
            <a:r>
              <a:rPr lang="en-US" sz="1200" b="1" dirty="0" smtClean="0">
                <a:latin typeface="Arial"/>
                <a:ea typeface="Arial"/>
                <a:cs typeface="Arial"/>
                <a:sym typeface="Arial"/>
              </a:rPr>
              <a:t>Reflection: </a:t>
            </a:r>
            <a:r>
              <a:rPr lang="en-US" sz="1200" dirty="0" smtClean="0">
                <a:latin typeface="Arial"/>
                <a:ea typeface="Arial"/>
                <a:cs typeface="Arial"/>
                <a:sym typeface="Arial"/>
              </a:rPr>
              <a:t>Think pair and share</a:t>
            </a:r>
            <a:endParaRPr lang="en-US" sz="1200" b="1" dirty="0" smtClean="0">
              <a:latin typeface="Arial"/>
              <a:ea typeface="Arial"/>
              <a:cs typeface="Arial"/>
              <a:sym typeface="Arial"/>
            </a:endParaRPr>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Using the think, pair and share strategy get them to discuss what they have learnt from this session and wha</a:t>
            </a:r>
            <a:r>
              <a:rPr lang="en-US" dirty="0" smtClean="0">
                <a:latin typeface="Arial"/>
                <a:ea typeface="Arial"/>
                <a:cs typeface="Arial"/>
                <a:sym typeface="Arial"/>
              </a:rPr>
              <a:t>t they are going to do after this session</a:t>
            </a:r>
            <a:endParaRPr lang="en-US" sz="1200" dirty="0" smtClean="0">
              <a:latin typeface="Arial"/>
              <a:ea typeface="Arial"/>
              <a:cs typeface="Arial"/>
              <a:sym typeface="Arial"/>
            </a:endParaRPr>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Get each participant to commit to one thing that they will do for their organisation after this session</a:t>
            </a: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45</a:t>
            </a:fld>
            <a:endParaRPr lang="en-US"/>
          </a:p>
        </p:txBody>
      </p:sp>
    </p:spTree>
    <p:extLst>
      <p:ext uri="{BB962C8B-B14F-4D97-AF65-F5344CB8AC3E}">
        <p14:creationId xmlns:p14="http://schemas.microsoft.com/office/powerpoint/2010/main" val="198524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Icebreaker: </a:t>
            </a:r>
            <a:r>
              <a:rPr lang="en-US" dirty="0" smtClean="0"/>
              <a:t>Networking bingo!</a:t>
            </a:r>
          </a:p>
          <a:p>
            <a:pPr marL="171450" lvl="0" indent="-171450" algn="l" rtl="0">
              <a:lnSpc>
                <a:spcPct val="100000"/>
              </a:lnSpc>
              <a:spcBef>
                <a:spcPts val="0"/>
              </a:spcBef>
              <a:spcAft>
                <a:spcPts val="0"/>
              </a:spcAft>
              <a:buSzPts val="1100"/>
              <a:buChar char="●"/>
            </a:pPr>
            <a:r>
              <a:rPr lang="en-US" dirty="0" smtClean="0"/>
              <a:t>Using the bingo card provided in the resource pack, get participants to go around introducing themselves while trying to fill out their bingo card. </a:t>
            </a:r>
          </a:p>
          <a:p>
            <a:pPr marL="171450" lvl="0" indent="-171450" algn="l" rtl="0">
              <a:lnSpc>
                <a:spcPct val="100000"/>
              </a:lnSpc>
              <a:spcBef>
                <a:spcPts val="0"/>
              </a:spcBef>
              <a:spcAft>
                <a:spcPts val="0"/>
              </a:spcAft>
              <a:buSzPts val="1100"/>
              <a:buChar char="●"/>
            </a:pPr>
            <a:r>
              <a:rPr lang="en-US" dirty="0" smtClean="0"/>
              <a:t>Players must put initials of the other participants on each of the squares they tick off.</a:t>
            </a:r>
          </a:p>
          <a:p>
            <a:pPr marL="171450" lvl="0" indent="-171450" algn="l" rtl="0">
              <a:lnSpc>
                <a:spcPct val="100000"/>
              </a:lnSpc>
              <a:spcBef>
                <a:spcPts val="0"/>
              </a:spcBef>
              <a:spcAft>
                <a:spcPts val="0"/>
              </a:spcAft>
              <a:buSzPts val="1100"/>
              <a:buChar char="●"/>
            </a:pPr>
            <a:r>
              <a:rPr lang="en-US" dirty="0" smtClean="0"/>
              <a:t>You are welcome to tweak the rules based on the size of the group – e.g. get a line, the whole block, not allowed two from the same person in a row…</a:t>
            </a:r>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5</a:t>
            </a:fld>
            <a:endParaRPr lang="en-US"/>
          </a:p>
        </p:txBody>
      </p:sp>
    </p:spTree>
    <p:extLst>
      <p:ext uri="{BB962C8B-B14F-4D97-AF65-F5344CB8AC3E}">
        <p14:creationId xmlns:p14="http://schemas.microsoft.com/office/powerpoint/2010/main" val="422306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SzPts val="1100"/>
              <a:buNone/>
            </a:pPr>
            <a:r>
              <a:rPr lang="en-US" b="1" dirty="0" smtClean="0">
                <a:latin typeface="Arial"/>
                <a:ea typeface="Arial"/>
                <a:cs typeface="Arial"/>
                <a:sym typeface="Arial"/>
              </a:rPr>
              <a:t>Extra Icebreaker: </a:t>
            </a:r>
            <a:r>
              <a:rPr lang="en-US" dirty="0" smtClean="0">
                <a:latin typeface="Arial"/>
                <a:ea typeface="Arial"/>
                <a:cs typeface="Arial"/>
                <a:sym typeface="Arial"/>
              </a:rPr>
              <a:t>Getting to know you</a:t>
            </a:r>
            <a:endParaRPr lang="en-US" sz="1200" b="1" dirty="0" smtClean="0">
              <a:latin typeface="Arial"/>
              <a:ea typeface="Arial"/>
              <a:cs typeface="Arial"/>
              <a:sym typeface="Arial"/>
            </a:endParaRPr>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If the group is new to one another and you feel like you might need another icebreaker, the </a:t>
            </a:r>
            <a:r>
              <a:rPr lang="en-US" sz="1200" i="1" dirty="0" smtClean="0">
                <a:latin typeface="Arial"/>
                <a:ea typeface="Arial"/>
                <a:cs typeface="Arial"/>
                <a:sym typeface="Arial"/>
              </a:rPr>
              <a:t>Getting to Know You </a:t>
            </a:r>
            <a:r>
              <a:rPr lang="en-US" sz="1200" dirty="0" smtClean="0">
                <a:latin typeface="Arial"/>
                <a:ea typeface="Arial"/>
                <a:cs typeface="Arial"/>
                <a:sym typeface="Arial"/>
              </a:rPr>
              <a:t>icebreaker is a good place to start</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latin typeface="Arial"/>
                <a:ea typeface="Arial"/>
                <a:cs typeface="Arial"/>
                <a:sym typeface="Arial"/>
              </a:rPr>
              <a:t>e.g. </a:t>
            </a:r>
            <a:r>
              <a:rPr lang="en-US" sz="1200" b="1" dirty="0" smtClean="0">
                <a:latin typeface="Arial"/>
                <a:ea typeface="Arial"/>
                <a:cs typeface="Arial"/>
                <a:sym typeface="Arial"/>
              </a:rPr>
              <a:t>Getting to know you (Show and Tell)</a:t>
            </a:r>
            <a:r>
              <a:rPr lang="en-US" sz="1200" dirty="0" smtClean="0">
                <a:latin typeface="Arial"/>
                <a:ea typeface="Arial"/>
                <a:cs typeface="Arial"/>
                <a:sym typeface="Arial"/>
              </a:rPr>
              <a:t> One by one the players say their names and make a gesture or movement of something they like to do (</a:t>
            </a:r>
            <a:r>
              <a:rPr lang="en-US" sz="1200" dirty="0" err="1" smtClean="0">
                <a:latin typeface="Arial"/>
                <a:ea typeface="Arial"/>
                <a:cs typeface="Arial"/>
                <a:sym typeface="Arial"/>
              </a:rPr>
              <a:t>e.g</a:t>
            </a:r>
            <a:r>
              <a:rPr lang="en-US" sz="1200" dirty="0" smtClean="0">
                <a:latin typeface="Arial"/>
                <a:ea typeface="Arial"/>
                <a:cs typeface="Arial"/>
                <a:sym typeface="Arial"/>
              </a:rPr>
              <a:t>, My name is Omar and I like to play baseball - then he makes the motion of swinging a bat). The next player to the left then repeats that name and adds their own, etc. </a:t>
            </a:r>
            <a:endParaRPr lang="en-US" dirty="0" smtClean="0"/>
          </a:p>
          <a:p>
            <a:pPr marL="171450" lvl="0" indent="-171450" algn="l" rtl="0">
              <a:lnSpc>
                <a:spcPct val="150000"/>
              </a:lnSpc>
              <a:spcBef>
                <a:spcPts val="0"/>
              </a:spcBef>
              <a:spcAft>
                <a:spcPts val="0"/>
              </a:spcAft>
              <a:buSzPts val="1100"/>
              <a:buFont typeface="Arial"/>
              <a:buChar char="•"/>
            </a:pPr>
            <a:r>
              <a:rPr lang="en-US" dirty="0" smtClean="0">
                <a:latin typeface="Arial"/>
                <a:ea typeface="Arial"/>
                <a:cs typeface="Arial"/>
                <a:sym typeface="Arial"/>
              </a:rPr>
              <a:t>There are more icebreakers in the accompanying resources</a:t>
            </a:r>
            <a:endParaRPr lang="en-US" dirty="0" smtClean="0"/>
          </a:p>
          <a:p>
            <a:pPr marL="171450" lvl="0" indent="-171450" algn="l" rtl="0">
              <a:lnSpc>
                <a:spcPct val="150000"/>
              </a:lnSpc>
              <a:spcBef>
                <a:spcPts val="0"/>
              </a:spcBef>
              <a:spcAft>
                <a:spcPts val="0"/>
              </a:spcAft>
              <a:buSzPts val="1100"/>
              <a:buFont typeface="Arial"/>
              <a:buChar char="•"/>
            </a:pPr>
            <a:r>
              <a:rPr lang="en-US" sz="1200" dirty="0" smtClean="0">
                <a:highlight>
                  <a:srgbClr val="00FFFF"/>
                </a:highlight>
                <a:latin typeface="Arial"/>
                <a:ea typeface="Arial"/>
                <a:cs typeface="Arial"/>
                <a:sym typeface="Arial"/>
              </a:rPr>
              <a:t>Hide this slide if you don’t need it</a:t>
            </a: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6</a:t>
            </a:fld>
            <a:endParaRPr lang="en-US"/>
          </a:p>
        </p:txBody>
      </p:sp>
    </p:spTree>
    <p:extLst>
      <p:ext uri="{BB962C8B-B14F-4D97-AF65-F5344CB8AC3E}">
        <p14:creationId xmlns:p14="http://schemas.microsoft.com/office/powerpoint/2010/main" val="92869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rtl="0">
              <a:lnSpc>
                <a:spcPct val="100000"/>
              </a:lnSpc>
              <a:spcBef>
                <a:spcPts val="0"/>
              </a:spcBef>
              <a:spcAft>
                <a:spcPts val="0"/>
              </a:spcAft>
              <a:buSzPts val="1100"/>
              <a:buNone/>
            </a:pPr>
            <a:r>
              <a:rPr lang="en-US" b="1" dirty="0" smtClean="0"/>
              <a:t>Activity: Stand up or Sit down</a:t>
            </a:r>
            <a:endParaRPr lang="en-US" sz="1100" b="1" dirty="0" smtClean="0"/>
          </a:p>
          <a:p>
            <a:pPr marL="171450" lvl="1" indent="-171450" algn="l" rtl="0">
              <a:lnSpc>
                <a:spcPct val="100000"/>
              </a:lnSpc>
              <a:spcBef>
                <a:spcPts val="0"/>
              </a:spcBef>
              <a:spcAft>
                <a:spcPts val="0"/>
              </a:spcAft>
              <a:buSzPts val="1100"/>
              <a:buFont typeface="Arial"/>
              <a:buChar char="•"/>
            </a:pPr>
            <a:r>
              <a:rPr lang="en-US" sz="1100" dirty="0" smtClean="0"/>
              <a:t>Stand-up sit down for which social media sites the youth leaders use</a:t>
            </a:r>
            <a:endParaRPr lang="en-US" dirty="0" smtClean="0"/>
          </a:p>
          <a:p>
            <a:pPr marL="171450" lvl="1" indent="-171450" algn="l" rtl="0">
              <a:lnSpc>
                <a:spcPct val="100000"/>
              </a:lnSpc>
              <a:spcBef>
                <a:spcPts val="0"/>
              </a:spcBef>
              <a:spcAft>
                <a:spcPts val="0"/>
              </a:spcAft>
              <a:buSzPts val="1100"/>
              <a:buFont typeface="Arial"/>
              <a:buChar char="•"/>
            </a:pPr>
            <a:r>
              <a:rPr lang="en-US" sz="1100" dirty="0" err="1" smtClean="0"/>
              <a:t>Instagram</a:t>
            </a:r>
            <a:r>
              <a:rPr lang="en-US" sz="1100" dirty="0" smtClean="0"/>
              <a:t>, YouTube, Facebook, Twitter, </a:t>
            </a:r>
            <a:r>
              <a:rPr lang="en-US" sz="1100" dirty="0" err="1" smtClean="0"/>
              <a:t>TikTok</a:t>
            </a:r>
            <a:r>
              <a:rPr lang="en-US" sz="1100" dirty="0" smtClean="0"/>
              <a:t>, </a:t>
            </a:r>
            <a:r>
              <a:rPr lang="en-US" sz="1100" dirty="0" err="1" smtClean="0"/>
              <a:t>Snapchat</a:t>
            </a:r>
            <a:r>
              <a:rPr lang="en-US" sz="1100" dirty="0" smtClean="0"/>
              <a:t>, LinkedIn </a:t>
            </a:r>
            <a:r>
              <a:rPr lang="en-US" sz="1100" dirty="0" smtClean="0">
                <a:highlight>
                  <a:srgbClr val="FFFF00"/>
                </a:highlight>
              </a:rPr>
              <a:t>add more to this list if you like</a:t>
            </a: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7</a:t>
            </a:fld>
            <a:endParaRPr lang="en-US"/>
          </a:p>
        </p:txBody>
      </p:sp>
    </p:spTree>
    <p:extLst>
      <p:ext uri="{BB962C8B-B14F-4D97-AF65-F5344CB8AC3E}">
        <p14:creationId xmlns:p14="http://schemas.microsoft.com/office/powerpoint/2010/main" val="25648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rtl="0">
              <a:lnSpc>
                <a:spcPct val="100000"/>
              </a:lnSpc>
              <a:spcBef>
                <a:spcPts val="0"/>
              </a:spcBef>
              <a:spcAft>
                <a:spcPts val="0"/>
              </a:spcAft>
              <a:buSzPts val="1100"/>
              <a:buNone/>
            </a:pPr>
            <a:r>
              <a:rPr lang="en-US" b="1" dirty="0" smtClean="0"/>
              <a:t>Activity: Stand up or Sit down</a:t>
            </a:r>
            <a:endParaRPr lang="en-US" sz="1100" dirty="0" smtClean="0"/>
          </a:p>
          <a:p>
            <a:pPr marL="171450" lvl="1" indent="-171450" algn="l" rtl="0">
              <a:lnSpc>
                <a:spcPct val="100000"/>
              </a:lnSpc>
              <a:spcBef>
                <a:spcPts val="0"/>
              </a:spcBef>
              <a:spcAft>
                <a:spcPts val="0"/>
              </a:spcAft>
              <a:buSzPts val="1100"/>
              <a:buFont typeface="Arial"/>
              <a:buChar char="•"/>
            </a:pPr>
            <a:r>
              <a:rPr lang="en-US" sz="1100" dirty="0" smtClean="0"/>
              <a:t>Stand-up sit down for which social media sites their youth organisation uses</a:t>
            </a:r>
            <a:endParaRPr lang="en-US" dirty="0" smtClean="0"/>
          </a:p>
          <a:p>
            <a:pPr marL="171450" lvl="1" indent="-171450" algn="l" rtl="0">
              <a:lnSpc>
                <a:spcPct val="100000"/>
              </a:lnSpc>
              <a:spcBef>
                <a:spcPts val="0"/>
              </a:spcBef>
              <a:spcAft>
                <a:spcPts val="0"/>
              </a:spcAft>
              <a:buSzPts val="1100"/>
              <a:buFont typeface="Arial"/>
              <a:buChar char="•"/>
            </a:pPr>
            <a:r>
              <a:rPr lang="en-US" sz="1100" dirty="0" err="1" smtClean="0"/>
              <a:t>Instagram</a:t>
            </a:r>
            <a:r>
              <a:rPr lang="en-US" sz="1100" dirty="0" smtClean="0"/>
              <a:t>, YouTube, Facebook, Twitter, </a:t>
            </a:r>
            <a:r>
              <a:rPr lang="en-US" sz="1100" dirty="0" err="1" smtClean="0"/>
              <a:t>TikTok</a:t>
            </a:r>
            <a:r>
              <a:rPr lang="en-US" sz="1100" dirty="0" smtClean="0"/>
              <a:t>, </a:t>
            </a:r>
            <a:r>
              <a:rPr lang="en-US" sz="1100" dirty="0" err="1" smtClean="0"/>
              <a:t>Snapchat</a:t>
            </a:r>
            <a:r>
              <a:rPr lang="en-US" sz="1100" dirty="0" smtClean="0"/>
              <a:t>, LinkedIn</a:t>
            </a:r>
            <a:endParaRPr lang="en-US" dirty="0" smtClean="0"/>
          </a:p>
          <a:p>
            <a:pPr marL="171450" lvl="1" indent="-101600" algn="l" rtl="0">
              <a:lnSpc>
                <a:spcPct val="100000"/>
              </a:lnSpc>
              <a:spcBef>
                <a:spcPts val="0"/>
              </a:spcBef>
              <a:spcAft>
                <a:spcPts val="0"/>
              </a:spcAft>
              <a:buSzPts val="1100"/>
              <a:buFont typeface="Arial"/>
              <a:buNone/>
            </a:pPr>
            <a:endParaRPr lang="en-US" dirty="0" smtClean="0"/>
          </a:p>
          <a:p>
            <a:pPr marL="0" lvl="1" indent="0" algn="l" rtl="0">
              <a:lnSpc>
                <a:spcPct val="100000"/>
              </a:lnSpc>
              <a:spcBef>
                <a:spcPts val="0"/>
              </a:spcBef>
              <a:spcAft>
                <a:spcPts val="0"/>
              </a:spcAft>
              <a:buSzPts val="1100"/>
              <a:buNone/>
            </a:pPr>
            <a:r>
              <a:rPr lang="en-US" sz="1100" dirty="0" smtClean="0">
                <a:highlight>
                  <a:srgbClr val="00FFFF"/>
                </a:highlight>
              </a:rPr>
              <a:t>If there is not yet a youth organisation, change the question to “Which social media platforms should a/your youth organisation used?”</a:t>
            </a: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8</a:t>
            </a:fld>
            <a:endParaRPr lang="en-US"/>
          </a:p>
        </p:txBody>
      </p:sp>
    </p:spTree>
    <p:extLst>
      <p:ext uri="{BB962C8B-B14F-4D97-AF65-F5344CB8AC3E}">
        <p14:creationId xmlns:p14="http://schemas.microsoft.com/office/powerpoint/2010/main" val="2951875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Activity: Communication self-assessment</a:t>
            </a:r>
            <a:endParaRPr lang="en-US" dirty="0" smtClean="0"/>
          </a:p>
          <a:p>
            <a:pPr marL="0" lvl="0" indent="0" algn="l" rtl="0">
              <a:lnSpc>
                <a:spcPct val="100000"/>
              </a:lnSpc>
              <a:spcBef>
                <a:spcPts val="0"/>
              </a:spcBef>
              <a:spcAft>
                <a:spcPts val="0"/>
              </a:spcAft>
              <a:buSzPts val="1100"/>
              <a:buNone/>
            </a:pPr>
            <a:r>
              <a:rPr lang="en-US" dirty="0" smtClean="0"/>
              <a:t>In small groups (2-4) use post-it notes, whiteboards or flipchart paper to answer these questions about how your youth organisation communicates with the outside world.</a:t>
            </a:r>
          </a:p>
          <a:p>
            <a:pPr marL="0" lvl="0" indent="0" algn="l" rtl="0">
              <a:lnSpc>
                <a:spcPct val="100000"/>
              </a:lnSpc>
              <a:spcBef>
                <a:spcPts val="0"/>
              </a:spcBef>
              <a:spcAft>
                <a:spcPts val="0"/>
              </a:spcAft>
              <a:buSzPts val="1100"/>
              <a:buNone/>
            </a:pPr>
            <a:endParaRPr lang="en-US" dirty="0" smtClean="0"/>
          </a:p>
          <a:p>
            <a:pPr marL="0" lvl="0" indent="0" algn="l" rtl="0">
              <a:lnSpc>
                <a:spcPct val="100000"/>
              </a:lnSpc>
              <a:spcBef>
                <a:spcPts val="0"/>
              </a:spcBef>
              <a:spcAft>
                <a:spcPts val="0"/>
              </a:spcAft>
              <a:buSzPts val="1100"/>
              <a:buNone/>
            </a:pPr>
            <a:r>
              <a:rPr lang="en-US" dirty="0" smtClean="0"/>
              <a:t>Once the groups have spoken, bring all together and share thoughts. </a:t>
            </a:r>
            <a:r>
              <a:rPr lang="en-US" b="1" dirty="0" smtClean="0"/>
              <a:t>Then discuss what the group can do better.</a:t>
            </a:r>
            <a:endParaRPr lang="en-US" dirty="0" smtClean="0"/>
          </a:p>
          <a:p>
            <a:pPr marL="0" lvl="0" indent="0" algn="l" rtl="0">
              <a:lnSpc>
                <a:spcPct val="100000"/>
              </a:lnSpc>
              <a:spcBef>
                <a:spcPts val="0"/>
              </a:spcBef>
              <a:spcAft>
                <a:spcPts val="0"/>
              </a:spcAft>
              <a:buSzPts val="1100"/>
              <a:buNone/>
            </a:pPr>
            <a:endParaRPr lang="en-US" dirty="0" smtClean="0"/>
          </a:p>
          <a:p>
            <a:pPr marL="0" lvl="0" indent="0" algn="l" rtl="0">
              <a:lnSpc>
                <a:spcPct val="100000"/>
              </a:lnSpc>
              <a:spcBef>
                <a:spcPts val="0"/>
              </a:spcBef>
              <a:spcAft>
                <a:spcPts val="0"/>
              </a:spcAft>
              <a:buSzPts val="1100"/>
              <a:buNone/>
            </a:pPr>
            <a:r>
              <a:rPr lang="en-US" dirty="0" smtClean="0">
                <a:highlight>
                  <a:srgbClr val="00FFFF"/>
                </a:highlight>
              </a:rPr>
              <a:t>If there is not a youth organisation, use this to plan what the group will do to communicate. Communicating to future members and expanding the group for example.</a:t>
            </a:r>
            <a:endParaRPr lang="en-US" dirty="0" smtClean="0"/>
          </a:p>
          <a:p>
            <a:pPr marL="0" lvl="0" indent="0" algn="l" rtl="0">
              <a:lnSpc>
                <a:spcPct val="100000"/>
              </a:lnSpc>
              <a:spcBef>
                <a:spcPts val="0"/>
              </a:spcBef>
              <a:spcAft>
                <a:spcPts val="0"/>
              </a:spcAft>
              <a:buSzPts val="11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37E429A1-5B12-004B-A3BD-963C199BAF2B}" type="slidenum">
              <a:rPr lang="en-US" smtClean="0"/>
              <a:t>9</a:t>
            </a:fld>
            <a:endParaRPr lang="en-US"/>
          </a:p>
        </p:txBody>
      </p:sp>
    </p:spTree>
    <p:extLst>
      <p:ext uri="{BB962C8B-B14F-4D97-AF65-F5344CB8AC3E}">
        <p14:creationId xmlns:p14="http://schemas.microsoft.com/office/powerpoint/2010/main" val="191219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E91FB08-05BB-A645-B957-D693A737416E}" type="datetimeFigureOut">
              <a:rPr lang="en-US" smtClean="0"/>
              <a:t>09/11/23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480DFFA-56F2-8D4B-9CE1-354EADBC0628}" type="slidenum">
              <a:rPr lang="en-US" smtClean="0"/>
              <a:t>‹#›</a:t>
            </a:fld>
            <a:endParaRPr lang="en-US"/>
          </a:p>
        </p:txBody>
      </p:sp>
    </p:spTree>
    <p:extLst>
      <p:ext uri="{BB962C8B-B14F-4D97-AF65-F5344CB8AC3E}">
        <p14:creationId xmlns:p14="http://schemas.microsoft.com/office/powerpoint/2010/main" val="102400959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89710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5.png"/><Relationship Id="rId9" Type="http://schemas.openxmlformats.org/officeDocument/2006/relationships/image" Target="../media/image3.png"/><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2.jp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5.png"/><Relationship Id="rId5" Type="http://schemas.openxmlformats.org/officeDocument/2006/relationships/image" Target="../media/image34.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5.png"/><Relationship Id="rId5" Type="http://schemas.openxmlformats.org/officeDocument/2006/relationships/image" Target="../media/image36.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7.jp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7.jp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8" name="Picture 7"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sp>
        <p:nvSpPr>
          <p:cNvPr id="7" name="Google Shape;18;p23"/>
          <p:cNvSpPr txBox="1"/>
          <p:nvPr/>
        </p:nvSpPr>
        <p:spPr>
          <a:xfrm>
            <a:off x="0" y="2505690"/>
            <a:ext cx="4572000" cy="18466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600" b="1" u="none" strike="noStrike" cap="none" dirty="0">
                <a:solidFill>
                  <a:srgbClr val="29327E"/>
                </a:solidFill>
                <a:latin typeface="Open Sans"/>
                <a:ea typeface="Poppins"/>
                <a:cs typeface="Open Sans"/>
                <a:sym typeface="Poppins"/>
              </a:rPr>
              <a:t>GRASSROOTS </a:t>
            </a:r>
            <a:r>
              <a:rPr lang="en-GB" sz="3600" b="1" u="none" strike="noStrike" cap="none" dirty="0" smtClean="0">
                <a:solidFill>
                  <a:srgbClr val="29327E"/>
                </a:solidFill>
                <a:latin typeface="Open Sans"/>
                <a:ea typeface="Poppins"/>
                <a:cs typeface="Open Sans"/>
                <a:sym typeface="Poppins"/>
              </a:rPr>
              <a:t>PROGRAMME</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a:solidFill>
                  <a:schemeClr val="dk1"/>
                </a:solidFill>
                <a:latin typeface="Open Sans"/>
                <a:ea typeface="Poppins"/>
                <a:cs typeface="Open Sans"/>
                <a:sym typeface="Poppins"/>
              </a:rPr>
              <a:t>ASPIRING AND </a:t>
            </a:r>
            <a:r>
              <a:rPr lang="en-GB" i="1" u="none" strike="noStrike" cap="none" dirty="0" smtClean="0">
                <a:solidFill>
                  <a:schemeClr val="dk1"/>
                </a:solidFill>
                <a:latin typeface="Open Sans"/>
                <a:ea typeface="Poppins"/>
                <a:cs typeface="Open Sans"/>
                <a:sym typeface="Poppins"/>
              </a:rPr>
              <a:t>INSPIRING</a:t>
            </a: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YOUTH </a:t>
            </a:r>
            <a:r>
              <a:rPr lang="en-GB" i="1" u="none" strike="noStrike" cap="none" dirty="0">
                <a:solidFill>
                  <a:schemeClr val="dk1"/>
                </a:solidFill>
                <a:latin typeface="Open Sans"/>
                <a:ea typeface="Poppins"/>
                <a:cs typeface="Open Sans"/>
                <a:sym typeface="Poppins"/>
              </a:rPr>
              <a:t>LEADERS</a:t>
            </a:r>
            <a:endParaRPr i="1" dirty="0">
              <a:latin typeface="Open Sans"/>
              <a:cs typeface="Open Sans"/>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9431216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Google Shape;18;p23"/>
          <p:cNvSpPr txBox="1"/>
          <p:nvPr/>
        </p:nvSpPr>
        <p:spPr>
          <a:xfrm>
            <a:off x="986155" y="3054440"/>
            <a:ext cx="7152640" cy="707846"/>
          </a:xfrm>
          <a:prstGeom prst="rect">
            <a:avLst/>
          </a:prstGeom>
          <a:noFill/>
          <a:ln>
            <a:noFill/>
          </a:ln>
        </p:spPr>
        <p:txBody>
          <a:bodyPr spcFirstLastPara="1" wrap="square" lIns="91425" tIns="45700" rIns="91425" bIns="45700" anchor="t" anchorCtr="0">
            <a:spAutoFit/>
          </a:bodyPr>
          <a:lstStyle/>
          <a:p>
            <a:pPr lvl="0" algn="ctr"/>
            <a:r>
              <a:rPr lang="en-US" sz="4000" b="1" dirty="0" smtClean="0">
                <a:solidFill>
                  <a:srgbClr val="A94C8B"/>
                </a:solidFill>
                <a:latin typeface="Open Sans"/>
                <a:ea typeface="Poppins"/>
                <a:cs typeface="Open Sans"/>
                <a:sym typeface="Poppins"/>
              </a:rPr>
              <a:t>WHEN SUDDENLY</a:t>
            </a:r>
            <a:r>
              <a:rPr lang="mr-IN" sz="4000" b="1" dirty="0" smtClean="0">
                <a:solidFill>
                  <a:srgbClr val="A94C8B"/>
                </a:solidFill>
                <a:latin typeface="Open Sans"/>
                <a:ea typeface="Poppins"/>
                <a:cs typeface="Open Sans"/>
                <a:sym typeface="Poppins"/>
              </a:rPr>
              <a:t>…</a:t>
            </a:r>
            <a:endParaRPr sz="4000" i="1" dirty="0">
              <a:solidFill>
                <a:srgbClr val="A94C8B"/>
              </a:solidFill>
              <a:latin typeface="Open Sans"/>
              <a:cs typeface="Open Sans"/>
            </a:endParaRPr>
          </a:p>
        </p:txBody>
      </p:sp>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0" name="Picture 9"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771111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808219"/>
            <a:ext cx="45720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600" b="1" u="none" strike="noStrike" cap="none" dirty="0" smtClean="0">
                <a:solidFill>
                  <a:srgbClr val="29327E"/>
                </a:solidFill>
                <a:latin typeface="Open Sans"/>
                <a:ea typeface="Poppins"/>
                <a:cs typeface="Open Sans"/>
                <a:sym typeface="Poppins"/>
              </a:rPr>
              <a:t>PUBLIC</a:t>
            </a:r>
          </a:p>
          <a:p>
            <a:pPr marL="0" marR="0" lvl="0" indent="0" algn="ctr" rtl="0">
              <a:lnSpc>
                <a:spcPct val="100000"/>
              </a:lnSpc>
              <a:spcBef>
                <a:spcPts val="0"/>
              </a:spcBef>
              <a:spcAft>
                <a:spcPts val="0"/>
              </a:spcAft>
              <a:buNone/>
            </a:pPr>
            <a:r>
              <a:rPr lang="en-GB" sz="3600" b="1" dirty="0" smtClean="0">
                <a:solidFill>
                  <a:srgbClr val="29327E"/>
                </a:solidFill>
                <a:latin typeface="Open Sans"/>
                <a:ea typeface="Poppins"/>
                <a:cs typeface="Open Sans"/>
                <a:sym typeface="Poppins"/>
              </a:rPr>
              <a:t>SPEAKING</a:t>
            </a:r>
            <a:endParaRPr sz="3600" dirty="0">
              <a:latin typeface="Open Sans"/>
              <a:cs typeface="Open Sans"/>
            </a:endParaRPr>
          </a:p>
        </p:txBody>
      </p:sp>
      <p:sp>
        <p:nvSpPr>
          <p:cNvPr id="10" name="Google Shape;18;p23"/>
          <p:cNvSpPr txBox="1"/>
          <p:nvPr/>
        </p:nvSpPr>
        <p:spPr>
          <a:xfrm>
            <a:off x="4998720" y="2531220"/>
            <a:ext cx="3738880" cy="1477287"/>
          </a:xfrm>
          <a:prstGeom prst="rect">
            <a:avLst/>
          </a:prstGeom>
          <a:noFill/>
          <a:ln>
            <a:noFill/>
          </a:ln>
        </p:spPr>
        <p:txBody>
          <a:bodyPr spcFirstLastPara="1" wrap="square" lIns="91425" tIns="45700" rIns="91425" bIns="45700" anchor="t" anchorCtr="0">
            <a:spAutoFit/>
          </a:bodyPr>
          <a:lstStyle/>
          <a:p>
            <a:pPr marL="400050" lvl="0" indent="-342900">
              <a:buFont typeface="Arial"/>
              <a:buChar char="•"/>
            </a:pPr>
            <a:r>
              <a:rPr lang="en-US" dirty="0"/>
              <a:t>Take your </a:t>
            </a:r>
            <a:r>
              <a:rPr lang="en-US" dirty="0" smtClean="0"/>
              <a:t>time</a:t>
            </a:r>
          </a:p>
          <a:p>
            <a:pPr marL="400050" lvl="0" indent="-342900">
              <a:buFont typeface="Arial"/>
              <a:buChar char="•"/>
            </a:pPr>
            <a:r>
              <a:rPr lang="en-US" dirty="0" smtClean="0"/>
              <a:t>Voice projection</a:t>
            </a:r>
          </a:p>
          <a:p>
            <a:pPr marL="400050" lvl="0" indent="-342900">
              <a:buFont typeface="Arial"/>
              <a:buChar char="•"/>
            </a:pPr>
            <a:r>
              <a:rPr lang="en-US" dirty="0" smtClean="0"/>
              <a:t>Let </a:t>
            </a:r>
            <a:r>
              <a:rPr lang="en-US" dirty="0"/>
              <a:t>your </a:t>
            </a:r>
            <a:r>
              <a:rPr lang="en-US" dirty="0" smtClean="0"/>
              <a:t>personality</a:t>
            </a:r>
            <a:br>
              <a:rPr lang="en-US" dirty="0" smtClean="0"/>
            </a:br>
            <a:r>
              <a:rPr lang="en-US" dirty="0" smtClean="0"/>
              <a:t>come through</a:t>
            </a:r>
          </a:p>
          <a:p>
            <a:pPr marL="400050" lvl="0" indent="-342900">
              <a:buFont typeface="Arial"/>
              <a:buChar char="•"/>
            </a:pPr>
            <a:r>
              <a:rPr lang="en-US" dirty="0" smtClean="0"/>
              <a:t>Know </a:t>
            </a:r>
            <a:r>
              <a:rPr lang="en-US" dirty="0"/>
              <a:t>your audience</a:t>
            </a:r>
            <a:endParaRPr lang="en-US"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3853566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Google Shape;18;p23"/>
          <p:cNvSpPr txBox="1"/>
          <p:nvPr/>
        </p:nvSpPr>
        <p:spPr>
          <a:xfrm>
            <a:off x="986155" y="2767300"/>
            <a:ext cx="7152640" cy="1323399"/>
          </a:xfrm>
          <a:prstGeom prst="rect">
            <a:avLst/>
          </a:prstGeom>
          <a:noFill/>
          <a:ln>
            <a:noFill/>
          </a:ln>
        </p:spPr>
        <p:txBody>
          <a:bodyPr spcFirstLastPara="1" wrap="square" lIns="91425" tIns="45700" rIns="91425" bIns="45700" anchor="t" anchorCtr="0">
            <a:spAutoFit/>
          </a:bodyPr>
          <a:lstStyle/>
          <a:p>
            <a:pPr lvl="0" algn="ctr"/>
            <a:r>
              <a:rPr lang="en-US" sz="4000" b="1" dirty="0" smtClean="0">
                <a:solidFill>
                  <a:srgbClr val="A94C8B"/>
                </a:solidFill>
                <a:latin typeface="Open Sans"/>
                <a:ea typeface="Poppins"/>
                <a:cs typeface="Open Sans"/>
                <a:sym typeface="Poppins"/>
              </a:rPr>
              <a:t>WHEN SUDDENLY</a:t>
            </a:r>
            <a:r>
              <a:rPr lang="mr-IN" sz="4000" b="1" dirty="0" smtClean="0">
                <a:solidFill>
                  <a:srgbClr val="A94C8B"/>
                </a:solidFill>
                <a:latin typeface="Open Sans"/>
                <a:ea typeface="Poppins"/>
                <a:cs typeface="Open Sans"/>
                <a:sym typeface="Poppins"/>
              </a:rPr>
              <a:t>…</a:t>
            </a:r>
            <a:endParaRPr lang="en-GB" sz="4000" b="1" dirty="0" smtClean="0">
              <a:solidFill>
                <a:srgbClr val="A94C8B"/>
              </a:solidFill>
              <a:latin typeface="Open Sans"/>
              <a:ea typeface="Poppins"/>
              <a:cs typeface="Open Sans"/>
              <a:sym typeface="Poppins"/>
            </a:endParaRPr>
          </a:p>
          <a:p>
            <a:pPr lvl="0" algn="ctr"/>
            <a:r>
              <a:rPr lang="en-GB" sz="4000" dirty="0" smtClean="0">
                <a:latin typeface="Open Sans"/>
                <a:ea typeface="Poppins"/>
                <a:cs typeface="Open Sans"/>
                <a:sym typeface="Poppins"/>
              </a:rPr>
              <a:t>Round 2</a:t>
            </a:r>
            <a:endParaRPr sz="4000" dirty="0">
              <a:latin typeface="Open Sans"/>
              <a:cs typeface="Open Sans"/>
            </a:endParaRPr>
          </a:p>
        </p:txBody>
      </p:sp>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0" name="Picture 9"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14766269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9" name="Google Shape;18;p23"/>
          <p:cNvSpPr txBox="1"/>
          <p:nvPr/>
        </p:nvSpPr>
        <p:spPr>
          <a:xfrm>
            <a:off x="-9525" y="2992885"/>
            <a:ext cx="45720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rgbClr val="29327E"/>
                </a:solidFill>
                <a:latin typeface="Open Sans"/>
                <a:ea typeface="Poppins"/>
                <a:cs typeface="Open Sans"/>
                <a:sym typeface="Poppins"/>
              </a:rPr>
              <a:t>REFLECTION</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Think, pair and share</a:t>
            </a:r>
            <a:endParaRPr i="1" dirty="0">
              <a:latin typeface="Open Sans"/>
              <a:cs typeface="Open Sans"/>
            </a:endParaRPr>
          </a:p>
        </p:txBody>
      </p:sp>
      <p:sp>
        <p:nvSpPr>
          <p:cNvPr id="10" name="Google Shape;18;p23"/>
          <p:cNvSpPr txBox="1"/>
          <p:nvPr/>
        </p:nvSpPr>
        <p:spPr>
          <a:xfrm>
            <a:off x="4572000" y="2812278"/>
            <a:ext cx="45720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chemeClr val="bg1"/>
                </a:solidFill>
                <a:latin typeface="Open Sans"/>
                <a:ea typeface="Poppins"/>
                <a:cs typeface="Open Sans"/>
                <a:sym typeface="Poppins"/>
              </a:rPr>
              <a:t>WHAT IS THE ONE</a:t>
            </a:r>
          </a:p>
          <a:p>
            <a:pPr marL="0" marR="0" lvl="0" indent="0" algn="ctr" rtl="0">
              <a:lnSpc>
                <a:spcPct val="100000"/>
              </a:lnSpc>
              <a:spcBef>
                <a:spcPts val="0"/>
              </a:spcBef>
              <a:spcAft>
                <a:spcPts val="0"/>
              </a:spcAft>
              <a:buNone/>
            </a:pPr>
            <a:r>
              <a:rPr lang="en-GB" sz="2400" b="1" u="none" strike="noStrike" cap="none" dirty="0" smtClean="0">
                <a:solidFill>
                  <a:schemeClr val="bg1"/>
                </a:solidFill>
                <a:latin typeface="Open Sans"/>
                <a:ea typeface="Poppins"/>
                <a:cs typeface="Open Sans"/>
                <a:sym typeface="Poppins"/>
              </a:rPr>
              <a:t>THING THAT YOU WILL</a:t>
            </a:r>
          </a:p>
          <a:p>
            <a:pPr marL="0" marR="0" lvl="0" indent="0" algn="ctr" rtl="0">
              <a:lnSpc>
                <a:spcPct val="100000"/>
              </a:lnSpc>
              <a:spcBef>
                <a:spcPts val="0"/>
              </a:spcBef>
              <a:spcAft>
                <a:spcPts val="0"/>
              </a:spcAft>
              <a:buNone/>
            </a:pPr>
            <a:r>
              <a:rPr lang="en-GB" sz="2400" b="1" u="none" strike="noStrike" cap="none" dirty="0" smtClean="0">
                <a:solidFill>
                  <a:schemeClr val="bg1"/>
                </a:solidFill>
                <a:latin typeface="Open Sans"/>
                <a:ea typeface="Poppins"/>
                <a:cs typeface="Open Sans"/>
                <a:sym typeface="Poppins"/>
              </a:rPr>
              <a:t>DO AFTER THIS SESSION?</a:t>
            </a:r>
            <a:endParaRPr i="1" dirty="0">
              <a:solidFill>
                <a:schemeClr val="bg1"/>
              </a:solidFill>
              <a:latin typeface="Open Sans"/>
              <a:cs typeface="Open San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2" name="Picture 11"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10312621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9" name="Google Shape;18;p23"/>
          <p:cNvSpPr txBox="1"/>
          <p:nvPr/>
        </p:nvSpPr>
        <p:spPr>
          <a:xfrm>
            <a:off x="-9525" y="2850876"/>
            <a:ext cx="4572000" cy="1138733"/>
          </a:xfrm>
          <a:prstGeom prst="rect">
            <a:avLst/>
          </a:prstGeom>
          <a:noFill/>
          <a:ln>
            <a:noFill/>
          </a:ln>
        </p:spPr>
        <p:txBody>
          <a:bodyPr spcFirstLastPara="1" wrap="square" lIns="91425" tIns="45700" rIns="91425" bIns="45700" anchor="t" anchorCtr="0">
            <a:spAutoFit/>
          </a:bodyPr>
          <a:lstStyle/>
          <a:p>
            <a:pPr lvl="0" algn="ctr"/>
            <a:r>
              <a:rPr lang="fr-FR" sz="3600" b="1" dirty="0">
                <a:solidFill>
                  <a:srgbClr val="29327E"/>
                </a:solidFill>
                <a:latin typeface="Open Sans"/>
                <a:ea typeface="Poppins"/>
                <a:cs typeface="Open Sans"/>
                <a:sym typeface="Poppins"/>
              </a:rPr>
              <a:t>MODULE </a:t>
            </a:r>
            <a:r>
              <a:rPr lang="fr-FR" sz="3600" b="1" dirty="0" smtClean="0">
                <a:solidFill>
                  <a:srgbClr val="29327E"/>
                </a:solidFill>
                <a:latin typeface="Open Sans"/>
                <a:ea typeface="Poppins"/>
                <a:cs typeface="Open Sans"/>
                <a:sym typeface="Poppins"/>
              </a:rPr>
              <a:t>2</a:t>
            </a:r>
            <a:endParaRPr lang="fr-FR" sz="3600" b="1" dirty="0">
              <a:solidFill>
                <a:srgbClr val="29327E"/>
              </a:solidFill>
              <a:latin typeface="Open Sans"/>
              <a:ea typeface="Poppins"/>
              <a:cs typeface="Open Sans"/>
              <a:sym typeface="Poppins"/>
            </a:endParaRPr>
          </a:p>
          <a:p>
            <a:pPr lvl="0" algn="ctr"/>
            <a:r>
              <a:rPr lang="fr-FR" sz="800" b="1" dirty="0">
                <a:solidFill>
                  <a:schemeClr val="dk1"/>
                </a:solidFill>
                <a:latin typeface="Open Sans"/>
                <a:ea typeface="Poppins"/>
                <a:cs typeface="Open Sans"/>
                <a:sym typeface="Poppins"/>
              </a:rPr>
              <a:t>  </a:t>
            </a:r>
          </a:p>
          <a:p>
            <a:pPr lvl="0" algn="ctr"/>
            <a:r>
              <a:rPr lang="fr-FR" sz="2400" i="1" dirty="0" smtClean="0">
                <a:solidFill>
                  <a:schemeClr val="dk1"/>
                </a:solidFill>
                <a:latin typeface="Open Sans"/>
                <a:ea typeface="Poppins"/>
                <a:cs typeface="Open Sans"/>
                <a:sym typeface="Poppins"/>
              </a:rPr>
              <a:t>Leadership</a:t>
            </a:r>
            <a:endParaRPr lang="fr-FR" sz="2400" i="1" dirty="0">
              <a:latin typeface="Open Sans"/>
              <a:cs typeface="Open San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1" name="Picture 10"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2711696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982744"/>
            <a:ext cx="45720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AIMS</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By the end of this module you will:</a:t>
            </a:r>
            <a:endParaRPr i="1" dirty="0">
              <a:latin typeface="Open Sans"/>
              <a:cs typeface="Open Sans"/>
            </a:endParaRPr>
          </a:p>
        </p:txBody>
      </p:sp>
      <p:sp>
        <p:nvSpPr>
          <p:cNvPr id="10" name="Google Shape;18;p23"/>
          <p:cNvSpPr txBox="1"/>
          <p:nvPr/>
        </p:nvSpPr>
        <p:spPr>
          <a:xfrm>
            <a:off x="4998720" y="2833132"/>
            <a:ext cx="3738880" cy="1169511"/>
          </a:xfrm>
          <a:prstGeom prst="rect">
            <a:avLst/>
          </a:prstGeom>
          <a:noFill/>
          <a:ln>
            <a:noFill/>
          </a:ln>
        </p:spPr>
        <p:txBody>
          <a:bodyPr spcFirstLastPara="1" wrap="square" lIns="91425" tIns="45700" rIns="91425" bIns="45700" anchor="t" anchorCtr="0">
            <a:spAutoFit/>
          </a:bodyPr>
          <a:lstStyle/>
          <a:p>
            <a:pPr marL="400050" lvl="0" indent="-342900">
              <a:buFont typeface="+mj-lt"/>
              <a:buAutoNum type="arabicPeriod"/>
            </a:pPr>
            <a:r>
              <a:rPr lang="en-US" sz="1400" dirty="0"/>
              <a:t>Understand and apply the knowledge of leadership styles</a:t>
            </a:r>
            <a:br>
              <a:rPr lang="en-US" sz="1400" dirty="0"/>
            </a:br>
            <a:endParaRPr lang="en-US" sz="1400" dirty="0" smtClean="0"/>
          </a:p>
          <a:p>
            <a:pPr marL="400050" lvl="0" indent="-342900">
              <a:buFont typeface="+mj-lt"/>
              <a:buAutoNum type="arabicPeriod"/>
            </a:pPr>
            <a:r>
              <a:rPr lang="en-US" sz="1400" dirty="0" smtClean="0"/>
              <a:t>Ability </a:t>
            </a:r>
            <a:r>
              <a:rPr lang="en-US" sz="1400" dirty="0"/>
              <a:t>to self-reflect on their strengths, weakness and personal leadership style</a:t>
            </a:r>
            <a:endParaRPr lang="en-US" sz="1400"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801903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9" name="Google Shape;18;p23"/>
          <p:cNvSpPr txBox="1"/>
          <p:nvPr/>
        </p:nvSpPr>
        <p:spPr>
          <a:xfrm>
            <a:off x="-9525" y="2808219"/>
            <a:ext cx="4572000" cy="1200288"/>
          </a:xfrm>
          <a:prstGeom prst="rect">
            <a:avLst/>
          </a:prstGeom>
          <a:noFill/>
          <a:ln>
            <a:noFill/>
          </a:ln>
        </p:spPr>
        <p:txBody>
          <a:bodyPr spcFirstLastPara="1" wrap="square" lIns="91425" tIns="45700" rIns="91425" bIns="45700" anchor="t" anchorCtr="0">
            <a:spAutoFit/>
          </a:bodyPr>
          <a:lstStyle/>
          <a:p>
            <a:pPr lvl="0" algn="ctr"/>
            <a:r>
              <a:rPr lang="fr-FR" sz="3600" b="1" dirty="0" smtClean="0">
                <a:solidFill>
                  <a:srgbClr val="29327E"/>
                </a:solidFill>
                <a:latin typeface="Open Sans"/>
                <a:ea typeface="Poppins"/>
                <a:cs typeface="Open Sans"/>
                <a:sym typeface="Poppins"/>
              </a:rPr>
              <a:t>WHAT MAKES A </a:t>
            </a:r>
            <a:r>
              <a:rPr lang="fr-FR" sz="3600" b="1" dirty="0" smtClean="0">
                <a:solidFill>
                  <a:srgbClr val="FF0000"/>
                </a:solidFill>
                <a:latin typeface="Open Sans"/>
                <a:ea typeface="Poppins"/>
                <a:cs typeface="Open Sans"/>
                <a:sym typeface="Poppins"/>
              </a:rPr>
              <a:t>GOOD LEADER?</a:t>
            </a:r>
            <a:endParaRPr lang="fr-FR" sz="2400" i="1" dirty="0">
              <a:solidFill>
                <a:srgbClr val="FF0000"/>
              </a:solidFill>
              <a:latin typeface="Open Sans"/>
              <a:cs typeface="Open San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1" name="Picture 10"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8001131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86" y="1473200"/>
            <a:ext cx="6895253" cy="517144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9" name="Google Shape;18;p23"/>
          <p:cNvSpPr txBox="1"/>
          <p:nvPr/>
        </p:nvSpPr>
        <p:spPr>
          <a:xfrm>
            <a:off x="10160" y="1066800"/>
            <a:ext cx="9153525" cy="954067"/>
          </a:xfrm>
          <a:prstGeom prst="rect">
            <a:avLst/>
          </a:prstGeom>
          <a:noFill/>
          <a:ln>
            <a:noFill/>
          </a:ln>
        </p:spPr>
        <p:txBody>
          <a:bodyPr spcFirstLastPara="1" wrap="square" lIns="91425" tIns="45700" rIns="91425" bIns="45700" anchor="t" anchorCtr="0">
            <a:spAutoFit/>
          </a:bodyPr>
          <a:lstStyle/>
          <a:p>
            <a:pPr lvl="0" algn="ctr"/>
            <a:r>
              <a:rPr lang="fr-FR" sz="2800" b="1" dirty="0" smtClean="0">
                <a:solidFill>
                  <a:srgbClr val="29327E"/>
                </a:solidFill>
                <a:latin typeface="Open Sans"/>
                <a:ea typeface="Poppins"/>
                <a:cs typeface="Open Sans"/>
                <a:sym typeface="Poppins"/>
              </a:rPr>
              <a:t>WHAT IS THE DIFFERENCE BETWEEN</a:t>
            </a:r>
          </a:p>
          <a:p>
            <a:pPr lvl="0" algn="ctr"/>
            <a:r>
              <a:rPr lang="fr-FR" sz="2800" b="1" dirty="0" smtClean="0">
                <a:solidFill>
                  <a:srgbClr val="29327E"/>
                </a:solidFill>
                <a:latin typeface="Open Sans"/>
                <a:ea typeface="Poppins"/>
                <a:cs typeface="Open Sans"/>
                <a:sym typeface="Poppins"/>
              </a:rPr>
              <a:t>THESE TWO LEADERS?</a:t>
            </a:r>
            <a:endParaRPr lang="fr-FR" sz="2800" i="1" dirty="0">
              <a:solidFill>
                <a:srgbClr val="FF0000"/>
              </a:solidFill>
              <a:latin typeface="Open Sans"/>
              <a:cs typeface="Open San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4835503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11" name="Google Shape;18;p23"/>
          <p:cNvSpPr txBox="1"/>
          <p:nvPr/>
        </p:nvSpPr>
        <p:spPr>
          <a:xfrm>
            <a:off x="-9525" y="2992885"/>
            <a:ext cx="45720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rgbClr val="29327E"/>
                </a:solidFill>
                <a:latin typeface="Open Sans"/>
                <a:ea typeface="Poppins"/>
                <a:cs typeface="Open Sans"/>
                <a:sym typeface="Poppins"/>
              </a:rPr>
              <a:t>ACTIVITY</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Leadership styles</a:t>
            </a:r>
            <a:endParaRPr i="1" dirty="0">
              <a:latin typeface="Open Sans"/>
              <a:cs typeface="Open San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0" name="Picture 9"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4751378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11" name="Google Shape;18;p23"/>
          <p:cNvSpPr txBox="1"/>
          <p:nvPr/>
        </p:nvSpPr>
        <p:spPr>
          <a:xfrm>
            <a:off x="-9525" y="2854385"/>
            <a:ext cx="4572000"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rgbClr val="29327E"/>
                </a:solidFill>
                <a:latin typeface="Open Sans"/>
                <a:ea typeface="Poppins"/>
                <a:cs typeface="Open Sans"/>
                <a:sym typeface="Poppins"/>
              </a:rPr>
              <a:t>ACTIVITY</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What sort of leader are you and what</a:t>
            </a: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skills make you a good leader?</a:t>
            </a:r>
            <a:endParaRPr i="1" dirty="0">
              <a:latin typeface="Open Sans"/>
              <a:cs typeface="Open Sans"/>
            </a:endParaRPr>
          </a:p>
        </p:txBody>
      </p:sp>
      <p:sp>
        <p:nvSpPr>
          <p:cNvPr id="2" name="TextBox 1"/>
          <p:cNvSpPr txBox="1"/>
          <p:nvPr/>
        </p:nvSpPr>
        <p:spPr>
          <a:xfrm>
            <a:off x="5134919" y="2155567"/>
            <a:ext cx="878702" cy="230832"/>
          </a:xfrm>
          <a:prstGeom prst="rect">
            <a:avLst/>
          </a:prstGeom>
          <a:noFill/>
        </p:spPr>
        <p:txBody>
          <a:bodyPr wrap="square" rtlCol="0">
            <a:spAutoFit/>
          </a:bodyPr>
          <a:lstStyle/>
          <a:p>
            <a:pPr algn="ctr"/>
            <a:r>
              <a:rPr lang="en-US" sz="900" dirty="0" smtClean="0">
                <a:solidFill>
                  <a:schemeClr val="bg1"/>
                </a:solidFill>
              </a:rPr>
              <a:t>AUTOGRATIC</a:t>
            </a:r>
            <a:endParaRPr lang="en-US" sz="900" dirty="0">
              <a:solidFill>
                <a:schemeClr val="bg1"/>
              </a:solidFill>
            </a:endParaRPr>
          </a:p>
        </p:txBody>
      </p:sp>
      <p:sp>
        <p:nvSpPr>
          <p:cNvPr id="9" name="TextBox 8"/>
          <p:cNvSpPr txBox="1"/>
          <p:nvPr/>
        </p:nvSpPr>
        <p:spPr>
          <a:xfrm>
            <a:off x="6420022" y="2150531"/>
            <a:ext cx="878702" cy="230832"/>
          </a:xfrm>
          <a:prstGeom prst="rect">
            <a:avLst/>
          </a:prstGeom>
          <a:noFill/>
        </p:spPr>
        <p:txBody>
          <a:bodyPr wrap="square" rtlCol="0">
            <a:spAutoFit/>
          </a:bodyPr>
          <a:lstStyle/>
          <a:p>
            <a:pPr algn="ctr"/>
            <a:r>
              <a:rPr lang="en-US" sz="900" dirty="0" smtClean="0">
                <a:solidFill>
                  <a:schemeClr val="bg1"/>
                </a:solidFill>
              </a:rPr>
              <a:t>LAISSEZ-FAIRE</a:t>
            </a:r>
            <a:endParaRPr lang="en-US" sz="900" dirty="0">
              <a:solidFill>
                <a:schemeClr val="bg1"/>
              </a:solidFill>
            </a:endParaRPr>
          </a:p>
        </p:txBody>
      </p:sp>
      <p:sp>
        <p:nvSpPr>
          <p:cNvPr id="10" name="TextBox 9"/>
          <p:cNvSpPr txBox="1"/>
          <p:nvPr/>
        </p:nvSpPr>
        <p:spPr>
          <a:xfrm>
            <a:off x="7696885" y="2155567"/>
            <a:ext cx="878702" cy="230832"/>
          </a:xfrm>
          <a:prstGeom prst="rect">
            <a:avLst/>
          </a:prstGeom>
          <a:noFill/>
        </p:spPr>
        <p:txBody>
          <a:bodyPr wrap="square" rtlCol="0">
            <a:spAutoFit/>
          </a:bodyPr>
          <a:lstStyle/>
          <a:p>
            <a:pPr algn="ctr"/>
            <a:r>
              <a:rPr lang="en-US" sz="900" dirty="0" smtClean="0">
                <a:solidFill>
                  <a:schemeClr val="bg1"/>
                </a:solidFill>
              </a:rPr>
              <a:t>DEMOCRATIC</a:t>
            </a:r>
            <a:endParaRPr lang="en-US" sz="900" dirty="0">
              <a:solidFill>
                <a:schemeClr val="bg1"/>
              </a:solidFill>
            </a:endParaRPr>
          </a:p>
        </p:txBody>
      </p:sp>
      <p:sp>
        <p:nvSpPr>
          <p:cNvPr id="12" name="TextBox 11"/>
          <p:cNvSpPr txBox="1"/>
          <p:nvPr/>
        </p:nvSpPr>
        <p:spPr>
          <a:xfrm>
            <a:off x="4908380" y="3026947"/>
            <a:ext cx="878702" cy="246221"/>
          </a:xfrm>
          <a:prstGeom prst="rect">
            <a:avLst/>
          </a:prstGeom>
          <a:noFill/>
        </p:spPr>
        <p:txBody>
          <a:bodyPr wrap="square" rtlCol="0">
            <a:spAutoFit/>
          </a:bodyPr>
          <a:lstStyle/>
          <a:p>
            <a:r>
              <a:rPr lang="en-US" sz="1000" dirty="0" smtClean="0"/>
              <a:t>Do this!</a:t>
            </a:r>
            <a:endParaRPr lang="en-US" sz="1000" dirty="0"/>
          </a:p>
        </p:txBody>
      </p:sp>
      <p:sp>
        <p:nvSpPr>
          <p:cNvPr id="13" name="TextBox 12"/>
          <p:cNvSpPr txBox="1"/>
          <p:nvPr/>
        </p:nvSpPr>
        <p:spPr>
          <a:xfrm>
            <a:off x="6013621" y="3026947"/>
            <a:ext cx="878702" cy="338554"/>
          </a:xfrm>
          <a:prstGeom prst="rect">
            <a:avLst/>
          </a:prstGeom>
          <a:noFill/>
        </p:spPr>
        <p:txBody>
          <a:bodyPr wrap="square" rtlCol="0">
            <a:spAutoFit/>
          </a:bodyPr>
          <a:lstStyle/>
          <a:p>
            <a:r>
              <a:rPr lang="en-US" sz="800" dirty="0" smtClean="0"/>
              <a:t>Do this or that as you see fit</a:t>
            </a:r>
            <a:endParaRPr lang="en-US" sz="800" dirty="0"/>
          </a:p>
        </p:txBody>
      </p:sp>
      <p:sp>
        <p:nvSpPr>
          <p:cNvPr id="14" name="TextBox 13"/>
          <p:cNvSpPr txBox="1"/>
          <p:nvPr/>
        </p:nvSpPr>
        <p:spPr>
          <a:xfrm>
            <a:off x="7346779" y="2967333"/>
            <a:ext cx="746898" cy="461665"/>
          </a:xfrm>
          <a:prstGeom prst="rect">
            <a:avLst/>
          </a:prstGeom>
          <a:noFill/>
        </p:spPr>
        <p:txBody>
          <a:bodyPr wrap="square" rtlCol="0">
            <a:spAutoFit/>
          </a:bodyPr>
          <a:lstStyle/>
          <a:p>
            <a:r>
              <a:rPr lang="en-US" sz="800" dirty="0" smtClean="0"/>
              <a:t>What do you think we should do?</a:t>
            </a:r>
            <a:endParaRPr lang="en-US" sz="8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6" name="Picture 15"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17544331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982744"/>
            <a:ext cx="45720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AIMS</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US" i="1" u="none" strike="noStrike" cap="none" dirty="0" smtClean="0">
                <a:solidFill>
                  <a:schemeClr val="dk1"/>
                </a:solidFill>
                <a:latin typeface="Open Sans"/>
                <a:ea typeface="Poppins"/>
                <a:cs typeface="Open Sans"/>
                <a:sym typeface="Poppins"/>
              </a:rPr>
              <a:t>O</a:t>
            </a:r>
            <a:r>
              <a:rPr lang="en-GB" i="1" u="none" strike="noStrike" cap="none" dirty="0" smtClean="0">
                <a:solidFill>
                  <a:schemeClr val="dk1"/>
                </a:solidFill>
                <a:latin typeface="Open Sans"/>
                <a:ea typeface="Poppins"/>
                <a:cs typeface="Open Sans"/>
                <a:sym typeface="Poppins"/>
              </a:rPr>
              <a:t>f the grassroots programme</a:t>
            </a:r>
            <a:endParaRPr i="1" dirty="0">
              <a:latin typeface="Open Sans"/>
              <a:cs typeface="Open Sans"/>
            </a:endParaRPr>
          </a:p>
        </p:txBody>
      </p:sp>
      <p:sp>
        <p:nvSpPr>
          <p:cNvPr id="10" name="Google Shape;18;p23"/>
          <p:cNvSpPr txBox="1"/>
          <p:nvPr/>
        </p:nvSpPr>
        <p:spPr>
          <a:xfrm>
            <a:off x="4998720" y="3135144"/>
            <a:ext cx="3738880" cy="523180"/>
          </a:xfrm>
          <a:prstGeom prst="rect">
            <a:avLst/>
          </a:prstGeom>
          <a:noFill/>
          <a:ln>
            <a:noFill/>
          </a:ln>
        </p:spPr>
        <p:txBody>
          <a:bodyPr spcFirstLastPara="1" wrap="square" lIns="91425" tIns="45700" rIns="91425" bIns="45700" anchor="t" anchorCtr="0">
            <a:spAutoFit/>
          </a:bodyPr>
          <a:lstStyle/>
          <a:p>
            <a:pPr marL="57150" lvl="0"/>
            <a:r>
              <a:rPr lang="en-US" sz="1400" dirty="0" smtClean="0"/>
              <a:t>To be determined by you based on your context.</a:t>
            </a:r>
            <a:endParaRPr lang="en-US" sz="1400"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9655586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550878"/>
            <a:ext cx="457200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600" b="1" u="none" strike="noStrike" cap="none" dirty="0" smtClean="0">
                <a:solidFill>
                  <a:srgbClr val="29327E"/>
                </a:solidFill>
                <a:latin typeface="Open Sans"/>
                <a:ea typeface="Poppins"/>
                <a:cs typeface="Open Sans"/>
                <a:sym typeface="Poppins"/>
              </a:rPr>
              <a:t>LEADERSHIP</a:t>
            </a:r>
          </a:p>
          <a:p>
            <a:pPr marL="0" marR="0" lvl="0" indent="0" algn="ctr" rtl="0">
              <a:lnSpc>
                <a:spcPct val="100000"/>
              </a:lnSpc>
              <a:spcBef>
                <a:spcPts val="0"/>
              </a:spcBef>
              <a:spcAft>
                <a:spcPts val="0"/>
              </a:spcAft>
              <a:buNone/>
            </a:pPr>
            <a:r>
              <a:rPr lang="en-GB" sz="3600" b="1" u="none" strike="noStrike" cap="none" dirty="0" smtClean="0">
                <a:solidFill>
                  <a:srgbClr val="29327E"/>
                </a:solidFill>
                <a:latin typeface="Open Sans"/>
                <a:ea typeface="Poppins"/>
                <a:cs typeface="Open Sans"/>
                <a:sym typeface="Poppins"/>
              </a:rPr>
              <a:t>SKILLS AND QUALITIES</a:t>
            </a:r>
            <a:endParaRPr sz="3600" dirty="0">
              <a:latin typeface="Open Sans"/>
              <a:cs typeface="Open Sans"/>
            </a:endParaRPr>
          </a:p>
        </p:txBody>
      </p:sp>
      <p:sp>
        <p:nvSpPr>
          <p:cNvPr id="10" name="Google Shape;18;p23"/>
          <p:cNvSpPr txBox="1"/>
          <p:nvPr/>
        </p:nvSpPr>
        <p:spPr>
          <a:xfrm>
            <a:off x="4998720" y="2115721"/>
            <a:ext cx="3738880" cy="2585283"/>
          </a:xfrm>
          <a:prstGeom prst="rect">
            <a:avLst/>
          </a:prstGeom>
          <a:noFill/>
          <a:ln>
            <a:noFill/>
          </a:ln>
        </p:spPr>
        <p:txBody>
          <a:bodyPr spcFirstLastPara="1" wrap="square" lIns="91425" tIns="45700" rIns="91425" bIns="45700" anchor="t" anchorCtr="0">
            <a:spAutoFit/>
          </a:bodyPr>
          <a:lstStyle/>
          <a:p>
            <a:pPr marL="400050" lvl="0" indent="-342900">
              <a:buFont typeface="Arial"/>
              <a:buChar char="•"/>
            </a:pPr>
            <a:r>
              <a:rPr lang="en-US" dirty="0"/>
              <a:t>Strategic </a:t>
            </a:r>
            <a:r>
              <a:rPr lang="en-US" dirty="0" smtClean="0"/>
              <a:t>thinking</a:t>
            </a:r>
          </a:p>
          <a:p>
            <a:pPr marL="400050" lvl="0" indent="-342900">
              <a:buFont typeface="Arial"/>
              <a:buChar char="•"/>
            </a:pPr>
            <a:r>
              <a:rPr lang="en-US" dirty="0" smtClean="0"/>
              <a:t>Teamwork</a:t>
            </a:r>
          </a:p>
          <a:p>
            <a:pPr marL="400050" lvl="0" indent="-342900">
              <a:buFont typeface="Arial"/>
              <a:buChar char="•"/>
            </a:pPr>
            <a:r>
              <a:rPr lang="en-US" dirty="0" smtClean="0"/>
              <a:t>Collaboration</a:t>
            </a:r>
          </a:p>
          <a:p>
            <a:pPr marL="400050" lvl="0" indent="-342900">
              <a:buFont typeface="Arial"/>
              <a:buChar char="•"/>
            </a:pPr>
            <a:r>
              <a:rPr lang="en-US" dirty="0" smtClean="0"/>
              <a:t>Communication</a:t>
            </a:r>
          </a:p>
          <a:p>
            <a:pPr marL="400050" lvl="0" indent="-342900">
              <a:buFont typeface="Arial"/>
              <a:buChar char="•"/>
            </a:pPr>
            <a:r>
              <a:rPr lang="en-US" dirty="0" smtClean="0"/>
              <a:t>Mentoring</a:t>
            </a:r>
          </a:p>
          <a:p>
            <a:pPr marL="400050" lvl="0" indent="-342900">
              <a:buFont typeface="Arial"/>
              <a:buChar char="•"/>
            </a:pPr>
            <a:r>
              <a:rPr lang="en-US" dirty="0" smtClean="0"/>
              <a:t>Support</a:t>
            </a:r>
          </a:p>
          <a:p>
            <a:pPr marL="400050" lvl="0" indent="-342900">
              <a:buFont typeface="Arial"/>
              <a:buChar char="•"/>
            </a:pPr>
            <a:r>
              <a:rPr lang="en-US" dirty="0" smtClean="0"/>
              <a:t>Openness</a:t>
            </a:r>
          </a:p>
          <a:p>
            <a:pPr marL="400050" lvl="0" indent="-342900">
              <a:buFont typeface="Arial"/>
              <a:buChar char="•"/>
            </a:pPr>
            <a:r>
              <a:rPr lang="en-US" dirty="0" smtClean="0"/>
              <a:t>Adaptability</a:t>
            </a:r>
          </a:p>
          <a:p>
            <a:pPr marL="400050" lvl="0" indent="-342900">
              <a:buFont typeface="Arial"/>
              <a:buChar char="•"/>
            </a:pPr>
            <a:r>
              <a:rPr lang="en-US" dirty="0" smtClean="0"/>
              <a:t>Decision </a:t>
            </a:r>
            <a:r>
              <a:rPr lang="en-US" dirty="0"/>
              <a:t>maker</a:t>
            </a:r>
            <a:endParaRPr lang="en-US"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7198796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9" name="Google Shape;18;p23"/>
          <p:cNvSpPr txBox="1"/>
          <p:nvPr/>
        </p:nvSpPr>
        <p:spPr>
          <a:xfrm>
            <a:off x="-9525" y="2992885"/>
            <a:ext cx="45720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rgbClr val="29327E"/>
                </a:solidFill>
                <a:latin typeface="Open Sans"/>
                <a:ea typeface="Poppins"/>
                <a:cs typeface="Open Sans"/>
                <a:sym typeface="Poppins"/>
              </a:rPr>
              <a:t>ACTIVITY</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Role models</a:t>
            </a:r>
            <a:endParaRPr i="1" dirty="0">
              <a:latin typeface="Open Sans"/>
              <a:cs typeface="Open San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1" name="Picture 10"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40386760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808219"/>
            <a:ext cx="45720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600" b="1" u="none" strike="noStrike" cap="none" dirty="0" smtClean="0">
                <a:solidFill>
                  <a:srgbClr val="29327E"/>
                </a:solidFill>
                <a:latin typeface="Open Sans"/>
                <a:ea typeface="Poppins"/>
                <a:cs typeface="Open Sans"/>
                <a:sym typeface="Poppins"/>
              </a:rPr>
              <a:t>BECOME</a:t>
            </a:r>
          </a:p>
          <a:p>
            <a:pPr marL="0" marR="0" lvl="0" indent="0" algn="ctr" rtl="0">
              <a:lnSpc>
                <a:spcPct val="100000"/>
              </a:lnSpc>
              <a:spcBef>
                <a:spcPts val="0"/>
              </a:spcBef>
              <a:spcAft>
                <a:spcPts val="0"/>
              </a:spcAft>
              <a:buNone/>
            </a:pPr>
            <a:r>
              <a:rPr lang="en-GB" sz="3600" b="1" u="none" strike="noStrike" cap="none" dirty="0" smtClean="0">
                <a:solidFill>
                  <a:srgbClr val="29327E"/>
                </a:solidFill>
                <a:latin typeface="Open Sans"/>
                <a:ea typeface="Poppins"/>
                <a:cs typeface="Open Sans"/>
                <a:sym typeface="Poppins"/>
              </a:rPr>
              <a:t>A LEADER</a:t>
            </a:r>
            <a:endParaRPr sz="3600" dirty="0">
              <a:latin typeface="Open Sans"/>
              <a:cs typeface="Open Sans"/>
            </a:endParaRPr>
          </a:p>
        </p:txBody>
      </p:sp>
      <p:sp>
        <p:nvSpPr>
          <p:cNvPr id="10" name="Google Shape;18;p23"/>
          <p:cNvSpPr txBox="1"/>
          <p:nvPr/>
        </p:nvSpPr>
        <p:spPr>
          <a:xfrm>
            <a:off x="4998720" y="2531220"/>
            <a:ext cx="3738880" cy="1754286"/>
          </a:xfrm>
          <a:prstGeom prst="rect">
            <a:avLst/>
          </a:prstGeom>
          <a:noFill/>
          <a:ln>
            <a:noFill/>
          </a:ln>
        </p:spPr>
        <p:txBody>
          <a:bodyPr spcFirstLastPara="1" wrap="square" lIns="91425" tIns="45700" rIns="91425" bIns="45700" anchor="t" anchorCtr="0">
            <a:spAutoFit/>
          </a:bodyPr>
          <a:lstStyle/>
          <a:p>
            <a:pPr marL="400050" lvl="0" indent="-342900">
              <a:buFont typeface="Arial"/>
              <a:buChar char="•"/>
            </a:pPr>
            <a:r>
              <a:rPr lang="en-US" dirty="0"/>
              <a:t>Get out of your comfort </a:t>
            </a:r>
            <a:r>
              <a:rPr lang="en-US" dirty="0" smtClean="0"/>
              <a:t>zone</a:t>
            </a:r>
          </a:p>
          <a:p>
            <a:pPr marL="400050" lvl="0" indent="-342900">
              <a:buFont typeface="Arial"/>
              <a:buChar char="•"/>
            </a:pPr>
            <a:r>
              <a:rPr lang="en-US" dirty="0" smtClean="0"/>
              <a:t>Study </a:t>
            </a:r>
            <a:r>
              <a:rPr lang="en-US" dirty="0"/>
              <a:t>leaders that you look up </a:t>
            </a:r>
            <a:r>
              <a:rPr lang="en-US" dirty="0" smtClean="0"/>
              <a:t>to</a:t>
            </a:r>
          </a:p>
          <a:p>
            <a:pPr marL="400050" lvl="0" indent="-342900">
              <a:buFont typeface="Arial"/>
              <a:buChar char="•"/>
            </a:pPr>
            <a:r>
              <a:rPr lang="en-US" dirty="0" smtClean="0"/>
              <a:t>Encourage yourself</a:t>
            </a:r>
          </a:p>
          <a:p>
            <a:pPr marL="400050" lvl="0" indent="-342900">
              <a:buFont typeface="Arial"/>
              <a:buChar char="•"/>
            </a:pPr>
            <a:r>
              <a:rPr lang="en-US" dirty="0" smtClean="0"/>
              <a:t>Take </a:t>
            </a:r>
            <a:r>
              <a:rPr lang="en-US" dirty="0"/>
              <a:t>advice from other </a:t>
            </a:r>
            <a:r>
              <a:rPr lang="en-US" dirty="0" smtClean="0"/>
              <a:t>leaders</a:t>
            </a:r>
          </a:p>
          <a:p>
            <a:pPr marL="400050" lvl="0" indent="-342900">
              <a:buFont typeface="Arial"/>
              <a:buChar char="•"/>
            </a:pPr>
            <a:r>
              <a:rPr lang="en-US" dirty="0" smtClean="0"/>
              <a:t>Research </a:t>
            </a:r>
            <a:r>
              <a:rPr lang="en-US" dirty="0"/>
              <a:t>and gather </a:t>
            </a:r>
            <a:r>
              <a:rPr lang="en-US" dirty="0" smtClean="0"/>
              <a:t>resources</a:t>
            </a:r>
          </a:p>
          <a:p>
            <a:pPr marL="400050" lvl="0" indent="-342900">
              <a:buFont typeface="Arial"/>
              <a:buChar char="•"/>
            </a:pPr>
            <a:r>
              <a:rPr lang="en-US" dirty="0" smtClean="0"/>
              <a:t>Create </a:t>
            </a:r>
            <a:r>
              <a:rPr lang="en-US" dirty="0"/>
              <a:t>a plan</a:t>
            </a:r>
            <a:endParaRPr lang="en-US"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9970555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03" y="-1"/>
            <a:ext cx="10940430" cy="6868159"/>
          </a:xfrm>
          <a:prstGeom prst="rect">
            <a:avLst/>
          </a:prstGeom>
        </p:spPr>
      </p:pic>
      <p:sp>
        <p:nvSpPr>
          <p:cNvPr id="7" name="Google Shape;18;p23"/>
          <p:cNvSpPr txBox="1"/>
          <p:nvPr/>
        </p:nvSpPr>
        <p:spPr>
          <a:xfrm>
            <a:off x="0" y="1183472"/>
            <a:ext cx="91440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SWOT ANALYSIS</a:t>
            </a:r>
          </a:p>
          <a:p>
            <a:pPr marL="0" marR="0" lvl="0" indent="0" algn="ctr" rtl="0">
              <a:lnSpc>
                <a:spcPct val="100000"/>
              </a:lnSpc>
              <a:spcBef>
                <a:spcPts val="0"/>
              </a:spcBef>
              <a:spcAft>
                <a:spcPts val="0"/>
              </a:spcAft>
              <a:buNone/>
            </a:pPr>
            <a:r>
              <a:rPr lang="en-GB" sz="600" b="1" dirty="0" smtClean="0">
                <a:solidFill>
                  <a:schemeClr val="dk1"/>
                </a:solidFill>
                <a:latin typeface="Open Sans"/>
                <a:ea typeface="Poppins"/>
                <a:cs typeface="Open Sans"/>
                <a:sym typeface="Poppins"/>
              </a:rPr>
              <a:t>  </a:t>
            </a:r>
            <a:endParaRPr sz="600" b="1" u="none" strike="noStrike" cap="none" dirty="0" smtClean="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Business or individual</a:t>
            </a:r>
            <a:endParaRPr i="1" dirty="0">
              <a:latin typeface="Open Sans"/>
              <a:cs typeface="Open Sans"/>
            </a:endParaRPr>
          </a:p>
        </p:txBody>
      </p:sp>
      <p:pic>
        <p:nvPicPr>
          <p:cNvPr id="22" name="Picture 21" descr="blue-post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94" y="2721820"/>
            <a:ext cx="1874452" cy="2448560"/>
          </a:xfrm>
          <a:prstGeom prst="rect">
            <a:avLst/>
          </a:prstGeom>
        </p:spPr>
      </p:pic>
      <p:sp>
        <p:nvSpPr>
          <p:cNvPr id="3" name="TextBox 2"/>
          <p:cNvSpPr txBox="1"/>
          <p:nvPr/>
        </p:nvSpPr>
        <p:spPr>
          <a:xfrm>
            <a:off x="836776" y="2741414"/>
            <a:ext cx="1093624" cy="369332"/>
          </a:xfrm>
          <a:prstGeom prst="rect">
            <a:avLst/>
          </a:prstGeom>
          <a:noFill/>
        </p:spPr>
        <p:txBody>
          <a:bodyPr wrap="square" rtlCol="0">
            <a:spAutoFit/>
          </a:bodyPr>
          <a:lstStyle/>
          <a:p>
            <a:pPr algn="ctr"/>
            <a:r>
              <a:rPr lang="en-GB" dirty="0" smtClean="0">
                <a:solidFill>
                  <a:schemeClr val="bg1"/>
                </a:solidFill>
              </a:rPr>
              <a:t>Strengths</a:t>
            </a:r>
            <a:endParaRPr lang="en-US" dirty="0">
              <a:solidFill>
                <a:schemeClr val="bg1"/>
              </a:solidFill>
            </a:endParaRPr>
          </a:p>
        </p:txBody>
      </p:sp>
      <p:pic>
        <p:nvPicPr>
          <p:cNvPr id="11" name="Picture 10" descr="blue-post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107" y="2712720"/>
            <a:ext cx="1874452" cy="2448560"/>
          </a:xfrm>
          <a:prstGeom prst="rect">
            <a:avLst/>
          </a:prstGeom>
        </p:spPr>
      </p:pic>
      <p:pic>
        <p:nvPicPr>
          <p:cNvPr id="12" name="Picture 11" descr="yellow-post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380" y="2712720"/>
            <a:ext cx="1874452" cy="2448560"/>
          </a:xfrm>
          <a:prstGeom prst="rect">
            <a:avLst/>
          </a:prstGeom>
        </p:spPr>
      </p:pic>
      <p:sp>
        <p:nvSpPr>
          <p:cNvPr id="14" name="TextBox 13"/>
          <p:cNvSpPr txBox="1"/>
          <p:nvPr/>
        </p:nvSpPr>
        <p:spPr>
          <a:xfrm>
            <a:off x="4744719" y="2741414"/>
            <a:ext cx="1780679" cy="369332"/>
          </a:xfrm>
          <a:prstGeom prst="rect">
            <a:avLst/>
          </a:prstGeom>
          <a:noFill/>
        </p:spPr>
        <p:txBody>
          <a:bodyPr wrap="square" rtlCol="0">
            <a:spAutoFit/>
          </a:bodyPr>
          <a:lstStyle/>
          <a:p>
            <a:pPr algn="ctr"/>
            <a:r>
              <a:rPr lang="en-US" dirty="0" smtClean="0">
                <a:solidFill>
                  <a:schemeClr val="bg1"/>
                </a:solidFill>
              </a:rPr>
              <a:t>Opportunities</a:t>
            </a:r>
            <a:endParaRPr lang="en-US" dirty="0">
              <a:solidFill>
                <a:schemeClr val="bg1"/>
              </a:solidFill>
            </a:endParaRPr>
          </a:p>
        </p:txBody>
      </p:sp>
      <p:sp>
        <p:nvSpPr>
          <p:cNvPr id="15" name="TextBox 14"/>
          <p:cNvSpPr txBox="1"/>
          <p:nvPr/>
        </p:nvSpPr>
        <p:spPr>
          <a:xfrm>
            <a:off x="7144735" y="2741414"/>
            <a:ext cx="1093624" cy="369332"/>
          </a:xfrm>
          <a:prstGeom prst="rect">
            <a:avLst/>
          </a:prstGeom>
          <a:noFill/>
        </p:spPr>
        <p:txBody>
          <a:bodyPr wrap="square" rtlCol="0">
            <a:spAutoFit/>
          </a:bodyPr>
          <a:lstStyle/>
          <a:p>
            <a:pPr algn="ctr"/>
            <a:r>
              <a:rPr lang="en-US" dirty="0" smtClean="0">
                <a:solidFill>
                  <a:schemeClr val="bg1"/>
                </a:solidFill>
              </a:rPr>
              <a:t>Threats</a:t>
            </a:r>
            <a:endParaRPr lang="en-US" dirty="0">
              <a:solidFill>
                <a:schemeClr val="bg1"/>
              </a:solidFill>
            </a:endParaRPr>
          </a:p>
        </p:txBody>
      </p:sp>
      <p:sp>
        <p:nvSpPr>
          <p:cNvPr id="17" name="TextBox 16"/>
          <p:cNvSpPr txBox="1"/>
          <p:nvPr/>
        </p:nvSpPr>
        <p:spPr>
          <a:xfrm>
            <a:off x="609600" y="3430588"/>
            <a:ext cx="1564640" cy="1169551"/>
          </a:xfrm>
          <a:prstGeom prst="rect">
            <a:avLst/>
          </a:prstGeom>
          <a:noFill/>
        </p:spPr>
        <p:txBody>
          <a:bodyPr wrap="square" rtlCol="0">
            <a:spAutoFit/>
          </a:bodyPr>
          <a:lstStyle/>
          <a:p>
            <a:pPr marL="171450" indent="-171450">
              <a:buFont typeface="Arial"/>
              <a:buChar char="•"/>
            </a:pPr>
            <a:r>
              <a:rPr lang="en-US" sz="1000" dirty="0"/>
              <a:t>What do you do well</a:t>
            </a:r>
            <a:r>
              <a:rPr lang="en-US" sz="1000" dirty="0" smtClean="0"/>
              <a:t>?</a:t>
            </a:r>
            <a:br>
              <a:rPr lang="en-US" sz="1000" dirty="0" smtClean="0"/>
            </a:br>
            <a:endParaRPr lang="en-US" sz="1000" dirty="0" smtClean="0"/>
          </a:p>
          <a:p>
            <a:pPr marL="171450" indent="-171450">
              <a:buFont typeface="Arial"/>
              <a:buChar char="•"/>
            </a:pPr>
            <a:r>
              <a:rPr lang="en-US" sz="1000" dirty="0" smtClean="0"/>
              <a:t>What </a:t>
            </a:r>
            <a:r>
              <a:rPr lang="en-US" sz="1000" dirty="0"/>
              <a:t>unique resources can you draw on</a:t>
            </a:r>
            <a:r>
              <a:rPr lang="en-US" sz="1000" dirty="0" smtClean="0"/>
              <a:t>?</a:t>
            </a:r>
            <a:br>
              <a:rPr lang="en-US" sz="1000" dirty="0" smtClean="0"/>
            </a:br>
            <a:endParaRPr lang="en-US" sz="1000" dirty="0" smtClean="0"/>
          </a:p>
          <a:p>
            <a:pPr marL="171450" indent="-171450">
              <a:buFont typeface="Arial"/>
              <a:buChar char="•"/>
            </a:pPr>
            <a:r>
              <a:rPr lang="en-US" sz="1000" dirty="0" smtClean="0"/>
              <a:t>What </a:t>
            </a:r>
            <a:r>
              <a:rPr lang="en-US" sz="1000" dirty="0"/>
              <a:t>do others see as your strengths?</a:t>
            </a:r>
          </a:p>
        </p:txBody>
      </p:sp>
      <p:sp>
        <p:nvSpPr>
          <p:cNvPr id="20" name="TextBox 19"/>
          <p:cNvSpPr txBox="1"/>
          <p:nvPr/>
        </p:nvSpPr>
        <p:spPr>
          <a:xfrm>
            <a:off x="4815838" y="3404316"/>
            <a:ext cx="1709559" cy="1477328"/>
          </a:xfrm>
          <a:prstGeom prst="rect">
            <a:avLst/>
          </a:prstGeom>
          <a:noFill/>
        </p:spPr>
        <p:txBody>
          <a:bodyPr wrap="square" rtlCol="0">
            <a:spAutoFit/>
          </a:bodyPr>
          <a:lstStyle/>
          <a:p>
            <a:pPr marL="171450" indent="-171450">
              <a:buFont typeface="Arial"/>
              <a:buChar char="•"/>
            </a:pPr>
            <a:r>
              <a:rPr lang="en-US" sz="1000" dirty="0"/>
              <a:t>What market opportunities are present</a:t>
            </a:r>
            <a:r>
              <a:rPr lang="en-US" sz="1000" dirty="0" smtClean="0"/>
              <a:t>?</a:t>
            </a:r>
            <a:br>
              <a:rPr lang="en-US" sz="1000" dirty="0" smtClean="0"/>
            </a:br>
            <a:endParaRPr lang="en-US" sz="1000" dirty="0" smtClean="0"/>
          </a:p>
          <a:p>
            <a:pPr marL="171450" indent="-171450">
              <a:buFont typeface="Arial"/>
              <a:buChar char="•"/>
            </a:pPr>
            <a:r>
              <a:rPr lang="en-US" sz="1000" dirty="0" smtClean="0"/>
              <a:t>How </a:t>
            </a:r>
            <a:r>
              <a:rPr lang="en-US" sz="1000" dirty="0"/>
              <a:t>can you make the most of your </a:t>
            </a:r>
            <a:r>
              <a:rPr lang="en-US" sz="1000" dirty="0" smtClean="0"/>
              <a:t>strengths?</a:t>
            </a:r>
            <a:r>
              <a:rPr lang="en-US" sz="1000" dirty="0"/>
              <a:t/>
            </a:r>
            <a:br>
              <a:rPr lang="en-US" sz="1000" dirty="0"/>
            </a:br>
            <a:endParaRPr lang="en-US" sz="1000" dirty="0" smtClean="0"/>
          </a:p>
          <a:p>
            <a:pPr marL="171450" indent="-171450">
              <a:buFont typeface="Arial"/>
              <a:buChar char="•"/>
            </a:pPr>
            <a:r>
              <a:rPr lang="en-US" sz="1000" dirty="0" smtClean="0"/>
              <a:t>What </a:t>
            </a:r>
            <a:r>
              <a:rPr lang="en-US" sz="1000" dirty="0"/>
              <a:t>trends can you take advantage of?</a:t>
            </a:r>
          </a:p>
        </p:txBody>
      </p:sp>
      <p:pic>
        <p:nvPicPr>
          <p:cNvPr id="23" name="Picture 22" descr="blue-post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526" y="2702226"/>
            <a:ext cx="1874452" cy="2448560"/>
          </a:xfrm>
          <a:prstGeom prst="rect">
            <a:avLst/>
          </a:prstGeom>
        </p:spPr>
      </p:pic>
      <p:sp>
        <p:nvSpPr>
          <p:cNvPr id="21" name="TextBox 20"/>
          <p:cNvSpPr txBox="1"/>
          <p:nvPr/>
        </p:nvSpPr>
        <p:spPr>
          <a:xfrm>
            <a:off x="6908799" y="3417452"/>
            <a:ext cx="1564640" cy="1477328"/>
          </a:xfrm>
          <a:prstGeom prst="rect">
            <a:avLst/>
          </a:prstGeom>
          <a:noFill/>
        </p:spPr>
        <p:txBody>
          <a:bodyPr wrap="square" rtlCol="0">
            <a:spAutoFit/>
          </a:bodyPr>
          <a:lstStyle/>
          <a:p>
            <a:pPr marL="171450" indent="-171450">
              <a:buFont typeface="Arial"/>
              <a:buChar char="•"/>
            </a:pPr>
            <a:r>
              <a:rPr lang="en-US" sz="1000" dirty="0"/>
              <a:t>What is your competition currently doing</a:t>
            </a:r>
            <a:r>
              <a:rPr lang="en-US" sz="1000" dirty="0" smtClean="0"/>
              <a:t>?</a:t>
            </a:r>
            <a:br>
              <a:rPr lang="en-US" sz="1000" dirty="0" smtClean="0"/>
            </a:br>
            <a:endParaRPr lang="en-US" sz="1000" dirty="0" smtClean="0"/>
          </a:p>
          <a:p>
            <a:pPr marL="171450" indent="-171450">
              <a:buFont typeface="Arial"/>
              <a:buChar char="•"/>
            </a:pPr>
            <a:r>
              <a:rPr lang="en-US" sz="1000" dirty="0" smtClean="0"/>
              <a:t>Do your </a:t>
            </a:r>
            <a:r>
              <a:rPr lang="en-US" sz="1000" dirty="0"/>
              <a:t>weaknesses expose your </a:t>
            </a:r>
            <a:r>
              <a:rPr lang="en-US" sz="1000" dirty="0" smtClean="0"/>
              <a:t>business</a:t>
            </a:r>
            <a:r>
              <a:rPr lang="en-US" sz="1000" dirty="0"/>
              <a:t/>
            </a:r>
            <a:br>
              <a:rPr lang="en-US" sz="1000" dirty="0"/>
            </a:br>
            <a:endParaRPr lang="en-US" sz="1000" dirty="0" smtClean="0"/>
          </a:p>
          <a:p>
            <a:pPr marL="171450" indent="-171450">
              <a:buFont typeface="Arial"/>
              <a:buChar char="•"/>
            </a:pPr>
            <a:r>
              <a:rPr lang="en-US" sz="1000" dirty="0" smtClean="0"/>
              <a:t>What </a:t>
            </a:r>
            <a:r>
              <a:rPr lang="en-US" sz="1000" dirty="0"/>
              <a:t>threats can hurt your business</a:t>
            </a:r>
            <a:r>
              <a:rPr lang="en-US" sz="1000" dirty="0" smtClean="0"/>
              <a:t>?</a:t>
            </a:r>
            <a:endParaRPr lang="en-US" sz="1000" dirty="0"/>
          </a:p>
        </p:txBody>
      </p:sp>
      <p:sp>
        <p:nvSpPr>
          <p:cNvPr id="13" name="TextBox 12"/>
          <p:cNvSpPr txBox="1"/>
          <p:nvPr/>
        </p:nvSpPr>
        <p:spPr>
          <a:xfrm>
            <a:off x="2631440" y="2741414"/>
            <a:ext cx="1801538" cy="369332"/>
          </a:xfrm>
          <a:prstGeom prst="rect">
            <a:avLst/>
          </a:prstGeom>
          <a:noFill/>
        </p:spPr>
        <p:txBody>
          <a:bodyPr wrap="square" rtlCol="0">
            <a:spAutoFit/>
          </a:bodyPr>
          <a:lstStyle/>
          <a:p>
            <a:pPr algn="ctr"/>
            <a:r>
              <a:rPr lang="en-US" dirty="0">
                <a:solidFill>
                  <a:schemeClr val="bg1"/>
                </a:solidFill>
              </a:rPr>
              <a:t>Weaknesses</a:t>
            </a:r>
          </a:p>
        </p:txBody>
      </p:sp>
      <p:sp>
        <p:nvSpPr>
          <p:cNvPr id="19" name="TextBox 18"/>
          <p:cNvSpPr txBox="1"/>
          <p:nvPr/>
        </p:nvSpPr>
        <p:spPr>
          <a:xfrm>
            <a:off x="2702560" y="3443724"/>
            <a:ext cx="1564640" cy="1323439"/>
          </a:xfrm>
          <a:prstGeom prst="rect">
            <a:avLst/>
          </a:prstGeom>
          <a:noFill/>
        </p:spPr>
        <p:txBody>
          <a:bodyPr wrap="square" rtlCol="0">
            <a:spAutoFit/>
          </a:bodyPr>
          <a:lstStyle/>
          <a:p>
            <a:pPr marL="171450" indent="-171450">
              <a:buFont typeface="Arial"/>
              <a:buChar char="•"/>
            </a:pPr>
            <a:r>
              <a:rPr lang="en-US" sz="1000" dirty="0"/>
              <a:t>Where can you improve</a:t>
            </a:r>
            <a:r>
              <a:rPr lang="en-US" sz="1000" dirty="0" smtClean="0"/>
              <a:t>?</a:t>
            </a:r>
            <a:br>
              <a:rPr lang="en-US" sz="1000" dirty="0" smtClean="0"/>
            </a:br>
            <a:endParaRPr lang="en-US" sz="1000" dirty="0" smtClean="0"/>
          </a:p>
          <a:p>
            <a:pPr marL="171450" indent="-171450">
              <a:buFont typeface="Arial"/>
              <a:buChar char="•"/>
            </a:pPr>
            <a:r>
              <a:rPr lang="en-US" sz="1000" dirty="0" smtClean="0"/>
              <a:t>What </a:t>
            </a:r>
            <a:r>
              <a:rPr lang="en-US" sz="1000" dirty="0"/>
              <a:t>do competitors do better</a:t>
            </a:r>
            <a:r>
              <a:rPr lang="en-US" sz="1000" dirty="0" smtClean="0"/>
              <a:t>?</a:t>
            </a:r>
            <a:br>
              <a:rPr lang="en-US" sz="1000" dirty="0" smtClean="0"/>
            </a:br>
            <a:endParaRPr lang="en-US" sz="1000" dirty="0" smtClean="0"/>
          </a:p>
          <a:p>
            <a:pPr marL="171450" indent="-171450">
              <a:buFont typeface="Arial"/>
              <a:buChar char="•"/>
            </a:pPr>
            <a:r>
              <a:rPr lang="en-US" sz="1000" dirty="0" smtClean="0"/>
              <a:t>What </a:t>
            </a:r>
            <a:r>
              <a:rPr lang="en-US" sz="1000" dirty="0"/>
              <a:t>resources do you lack?</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25" name="Picture 24" descr="EU-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10428966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11" name="Google Shape;18;p23"/>
          <p:cNvSpPr txBox="1"/>
          <p:nvPr/>
        </p:nvSpPr>
        <p:spPr>
          <a:xfrm>
            <a:off x="-9525" y="2992885"/>
            <a:ext cx="45720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rgbClr val="29327E"/>
                </a:solidFill>
                <a:latin typeface="Open Sans"/>
                <a:ea typeface="Poppins"/>
                <a:cs typeface="Open Sans"/>
                <a:sym typeface="Poppins"/>
              </a:rPr>
              <a:t>ACTIVITY</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People management</a:t>
            </a:r>
            <a:endParaRPr i="1" dirty="0">
              <a:latin typeface="Open Sans"/>
              <a:cs typeface="Open San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0" name="Picture 9"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7699544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579" y="-3719"/>
            <a:ext cx="10292579" cy="68617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
        <p:nvSpPr>
          <p:cNvPr id="7" name="Google Shape;18;p23"/>
          <p:cNvSpPr txBox="1"/>
          <p:nvPr/>
        </p:nvSpPr>
        <p:spPr>
          <a:xfrm>
            <a:off x="994093" y="1761897"/>
            <a:ext cx="7152640" cy="3334205"/>
          </a:xfrm>
          <a:prstGeom prst="rect">
            <a:avLst/>
          </a:prstGeom>
          <a:noFill/>
          <a:ln>
            <a:noFill/>
          </a:ln>
        </p:spPr>
        <p:txBody>
          <a:bodyPr spcFirstLastPara="1" wrap="square" lIns="91425" tIns="45700" rIns="91425" bIns="45700" anchor="t" anchorCtr="0">
            <a:spAutoFit/>
          </a:bodyPr>
          <a:lstStyle/>
          <a:p>
            <a:pPr lvl="0" algn="ctr">
              <a:lnSpc>
                <a:spcPct val="90000"/>
              </a:lnSpc>
              <a:buClr>
                <a:schemeClr val="dk1"/>
              </a:buClr>
              <a:buSzPts val="3200"/>
            </a:pPr>
            <a:r>
              <a:rPr lang="en-US" sz="4000" b="1" dirty="0">
                <a:solidFill>
                  <a:srgbClr val="39AC77"/>
                </a:solidFill>
                <a:latin typeface="Poppins"/>
                <a:ea typeface="Poppins"/>
                <a:cs typeface="Poppins"/>
                <a:sym typeface="Poppins"/>
              </a:rPr>
              <a:t>“If your actions inspire others to dream more, learn more, do more and become more, you are a leader”</a:t>
            </a:r>
            <a:endParaRPr lang="en-US" sz="4000" dirty="0">
              <a:solidFill>
                <a:srgbClr val="39AC77"/>
              </a:solidFill>
            </a:endParaRPr>
          </a:p>
          <a:p>
            <a:pPr lvl="0" algn="ctr">
              <a:lnSpc>
                <a:spcPct val="90000"/>
              </a:lnSpc>
              <a:spcBef>
                <a:spcPts val="600"/>
              </a:spcBef>
              <a:buClr>
                <a:schemeClr val="dk1"/>
              </a:buClr>
              <a:buSzPts val="3200"/>
            </a:pPr>
            <a:r>
              <a:rPr lang="en-US" sz="2800" i="1" dirty="0">
                <a:latin typeface="Poppins"/>
                <a:ea typeface="Poppins"/>
                <a:cs typeface="Poppins"/>
                <a:sym typeface="Poppins"/>
              </a:rPr>
              <a:t>John Quincy Adams</a:t>
            </a:r>
            <a:endParaRPr lang="en-US" sz="2800" dirty="0"/>
          </a:p>
        </p:txBody>
      </p:sp>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0" name="Picture 9" descr="EU-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spTree>
    <p:extLst>
      <p:ext uri="{BB962C8B-B14F-4D97-AF65-F5344CB8AC3E}">
        <p14:creationId xmlns:p14="http://schemas.microsoft.com/office/powerpoint/2010/main" val="9495077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7" y="0"/>
            <a:ext cx="989489" cy="87376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9" name="Google Shape;18;p23"/>
          <p:cNvSpPr txBox="1"/>
          <p:nvPr/>
        </p:nvSpPr>
        <p:spPr>
          <a:xfrm>
            <a:off x="-9525" y="2850876"/>
            <a:ext cx="4572000" cy="1138733"/>
          </a:xfrm>
          <a:prstGeom prst="rect">
            <a:avLst/>
          </a:prstGeom>
          <a:noFill/>
          <a:ln>
            <a:noFill/>
          </a:ln>
        </p:spPr>
        <p:txBody>
          <a:bodyPr spcFirstLastPara="1" wrap="square" lIns="91425" tIns="45700" rIns="91425" bIns="45700" anchor="t" anchorCtr="0">
            <a:spAutoFit/>
          </a:bodyPr>
          <a:lstStyle/>
          <a:p>
            <a:pPr lvl="0" algn="ctr"/>
            <a:r>
              <a:rPr lang="fr-FR" sz="3600" b="1" dirty="0">
                <a:solidFill>
                  <a:srgbClr val="29327E"/>
                </a:solidFill>
                <a:latin typeface="Open Sans"/>
                <a:ea typeface="Poppins"/>
                <a:cs typeface="Open Sans"/>
                <a:sym typeface="Poppins"/>
              </a:rPr>
              <a:t>MODULE </a:t>
            </a:r>
            <a:r>
              <a:rPr lang="fr-FR" sz="3600" b="1" dirty="0" smtClean="0">
                <a:solidFill>
                  <a:srgbClr val="29327E"/>
                </a:solidFill>
                <a:latin typeface="Open Sans"/>
                <a:ea typeface="Poppins"/>
                <a:cs typeface="Open Sans"/>
                <a:sym typeface="Poppins"/>
              </a:rPr>
              <a:t>3</a:t>
            </a:r>
            <a:endParaRPr lang="fr-FR" sz="3600" b="1" dirty="0">
              <a:solidFill>
                <a:srgbClr val="29327E"/>
              </a:solidFill>
              <a:latin typeface="Open Sans"/>
              <a:ea typeface="Poppins"/>
              <a:cs typeface="Open Sans"/>
              <a:sym typeface="Poppins"/>
            </a:endParaRPr>
          </a:p>
          <a:p>
            <a:pPr lvl="0" algn="ctr"/>
            <a:r>
              <a:rPr lang="fr-FR" sz="800" b="1" dirty="0">
                <a:solidFill>
                  <a:schemeClr val="dk1"/>
                </a:solidFill>
                <a:latin typeface="Open Sans"/>
                <a:ea typeface="Poppins"/>
                <a:cs typeface="Open Sans"/>
                <a:sym typeface="Poppins"/>
              </a:rPr>
              <a:t>  </a:t>
            </a:r>
          </a:p>
          <a:p>
            <a:pPr lvl="0" algn="ctr"/>
            <a:r>
              <a:rPr lang="fr-FR" sz="2400" i="1" dirty="0" err="1" smtClean="0">
                <a:solidFill>
                  <a:schemeClr val="dk1"/>
                </a:solidFill>
                <a:latin typeface="Open Sans"/>
                <a:ea typeface="Poppins"/>
                <a:cs typeface="Open Sans"/>
                <a:sym typeface="Poppins"/>
              </a:rPr>
              <a:t>Governance</a:t>
            </a:r>
            <a:endParaRPr lang="fr-FR" sz="2400" i="1" dirty="0">
              <a:latin typeface="Open Sans"/>
              <a:cs typeface="Open Sans"/>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1" name="Picture 10" descr="EU-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5858473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982744"/>
            <a:ext cx="45720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AIMS</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By the end of this module you will:</a:t>
            </a:r>
            <a:endParaRPr i="1" dirty="0">
              <a:latin typeface="Open Sans"/>
              <a:cs typeface="Open Sans"/>
            </a:endParaRPr>
          </a:p>
        </p:txBody>
      </p:sp>
      <p:sp>
        <p:nvSpPr>
          <p:cNvPr id="10" name="Google Shape;18;p23"/>
          <p:cNvSpPr txBox="1"/>
          <p:nvPr/>
        </p:nvSpPr>
        <p:spPr>
          <a:xfrm>
            <a:off x="4998720" y="2833132"/>
            <a:ext cx="3738880" cy="1169511"/>
          </a:xfrm>
          <a:prstGeom prst="rect">
            <a:avLst/>
          </a:prstGeom>
          <a:noFill/>
          <a:ln>
            <a:noFill/>
          </a:ln>
        </p:spPr>
        <p:txBody>
          <a:bodyPr spcFirstLastPara="1" wrap="square" lIns="91425" tIns="45700" rIns="91425" bIns="45700" anchor="t" anchorCtr="0">
            <a:spAutoFit/>
          </a:bodyPr>
          <a:lstStyle/>
          <a:p>
            <a:pPr marL="400050" lvl="0" indent="-342900">
              <a:buFont typeface="+mj-lt"/>
              <a:buAutoNum type="arabicPeriod"/>
            </a:pPr>
            <a:r>
              <a:rPr lang="en-US" sz="1400" dirty="0"/>
              <a:t>Have the ability to utilise a SWOT analysis to reflect on their youth </a:t>
            </a:r>
            <a:r>
              <a:rPr lang="en-US" sz="1400" dirty="0" smtClean="0"/>
              <a:t>organisation</a:t>
            </a:r>
          </a:p>
          <a:p>
            <a:pPr marL="400050" lvl="0" indent="-342900">
              <a:buFont typeface="+mj-lt"/>
              <a:buAutoNum type="arabicPeriod"/>
            </a:pPr>
            <a:endParaRPr lang="en-US" sz="1400" dirty="0" smtClean="0"/>
          </a:p>
          <a:p>
            <a:pPr marL="400050" lvl="0" indent="-342900">
              <a:buFont typeface="+mj-lt"/>
              <a:buAutoNum type="arabicPeriod"/>
            </a:pPr>
            <a:r>
              <a:rPr lang="en-US" sz="1400" dirty="0" smtClean="0"/>
              <a:t>Understand </a:t>
            </a:r>
            <a:r>
              <a:rPr lang="en-US" sz="1400" dirty="0"/>
              <a:t>how to mitigate risks to your youth organisation</a:t>
            </a:r>
            <a:endParaRPr lang="en-US" sz="1400"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1783488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7" name="Google Shape;18;p23"/>
          <p:cNvSpPr txBox="1"/>
          <p:nvPr/>
        </p:nvSpPr>
        <p:spPr>
          <a:xfrm>
            <a:off x="826246" y="2833132"/>
            <a:ext cx="29972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ICEBREAKER</a:t>
            </a:r>
          </a:p>
          <a:p>
            <a:pPr marL="0" marR="0" lvl="0" indent="0" algn="ctr" rtl="0">
              <a:lnSpc>
                <a:spcPct val="100000"/>
              </a:lnSpc>
              <a:spcBef>
                <a:spcPts val="0"/>
              </a:spcBef>
              <a:spcAft>
                <a:spcPts val="0"/>
              </a:spcAft>
              <a:buNone/>
            </a:pPr>
            <a:r>
              <a:rPr lang="en-GB" sz="600" b="1" dirty="0" smtClean="0">
                <a:solidFill>
                  <a:schemeClr val="dk1"/>
                </a:solidFill>
                <a:latin typeface="Open Sans"/>
                <a:ea typeface="Poppins"/>
                <a:cs typeface="Open Sans"/>
                <a:sym typeface="Poppins"/>
              </a:rPr>
              <a:t>  </a:t>
            </a:r>
            <a:endParaRPr sz="600" b="1" u="none" strike="noStrike" cap="none" dirty="0" smtClean="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The human knot</a:t>
            </a:r>
            <a:endParaRPr i="1" dirty="0">
              <a:latin typeface="Open Sans"/>
              <a:cs typeface="Open San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0" name="Picture 9"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4879379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9" name="Google Shape;18;p23"/>
          <p:cNvSpPr txBox="1"/>
          <p:nvPr/>
        </p:nvSpPr>
        <p:spPr>
          <a:xfrm>
            <a:off x="-9525" y="2992885"/>
            <a:ext cx="45720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rgbClr val="29327E"/>
                </a:solidFill>
                <a:latin typeface="Open Sans"/>
                <a:ea typeface="Poppins"/>
                <a:cs typeface="Open Sans"/>
                <a:sym typeface="Poppins"/>
              </a:rPr>
              <a:t>SWOT ANALYSIS</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Your youth organisation</a:t>
            </a:r>
            <a:endParaRPr i="1" dirty="0">
              <a:latin typeface="Open Sans"/>
              <a:cs typeface="Open Sans"/>
            </a:endParaRPr>
          </a:p>
        </p:txBody>
      </p:sp>
      <p:sp>
        <p:nvSpPr>
          <p:cNvPr id="2" name="TextBox 1"/>
          <p:cNvSpPr txBox="1"/>
          <p:nvPr/>
        </p:nvSpPr>
        <p:spPr>
          <a:xfrm rot="21195266">
            <a:off x="5417977" y="1434096"/>
            <a:ext cx="787395" cy="276999"/>
          </a:xfrm>
          <a:prstGeom prst="rect">
            <a:avLst/>
          </a:prstGeom>
          <a:noFill/>
        </p:spPr>
        <p:txBody>
          <a:bodyPr wrap="none" rtlCol="0">
            <a:spAutoFit/>
          </a:bodyPr>
          <a:lstStyle/>
          <a:p>
            <a:pPr algn="ctr"/>
            <a:r>
              <a:rPr lang="en-US" sz="1200" dirty="0" smtClean="0">
                <a:solidFill>
                  <a:schemeClr val="bg1"/>
                </a:solidFill>
              </a:rPr>
              <a:t>Strengths</a:t>
            </a:r>
            <a:endParaRPr lang="en-US" sz="1200" dirty="0">
              <a:solidFill>
                <a:schemeClr val="bg1"/>
              </a:solidFill>
            </a:endParaRPr>
          </a:p>
        </p:txBody>
      </p:sp>
      <p:sp>
        <p:nvSpPr>
          <p:cNvPr id="10" name="TextBox 9"/>
          <p:cNvSpPr txBox="1"/>
          <p:nvPr/>
        </p:nvSpPr>
        <p:spPr>
          <a:xfrm rot="21195266">
            <a:off x="7259081" y="3730696"/>
            <a:ext cx="1056700" cy="276999"/>
          </a:xfrm>
          <a:prstGeom prst="rect">
            <a:avLst/>
          </a:prstGeom>
          <a:noFill/>
        </p:spPr>
        <p:txBody>
          <a:bodyPr wrap="none" rtlCol="0">
            <a:spAutoFit/>
          </a:bodyPr>
          <a:lstStyle/>
          <a:p>
            <a:r>
              <a:rPr lang="en-US" sz="1200" dirty="0" smtClean="0">
                <a:solidFill>
                  <a:srgbClr val="FFFFFF"/>
                </a:solidFill>
              </a:rPr>
              <a:t>Opportunities</a:t>
            </a:r>
            <a:endParaRPr lang="en-US" sz="1200" dirty="0">
              <a:solidFill>
                <a:srgbClr val="FFFFFF"/>
              </a:solidFill>
            </a:endParaRPr>
          </a:p>
        </p:txBody>
      </p:sp>
      <p:sp>
        <p:nvSpPr>
          <p:cNvPr id="11" name="TextBox 10"/>
          <p:cNvSpPr txBox="1"/>
          <p:nvPr/>
        </p:nvSpPr>
        <p:spPr>
          <a:xfrm rot="519090">
            <a:off x="7457709" y="1425026"/>
            <a:ext cx="956362" cy="276999"/>
          </a:xfrm>
          <a:prstGeom prst="rect">
            <a:avLst/>
          </a:prstGeom>
          <a:noFill/>
        </p:spPr>
        <p:txBody>
          <a:bodyPr wrap="none" rtlCol="0">
            <a:spAutoFit/>
          </a:bodyPr>
          <a:lstStyle/>
          <a:p>
            <a:r>
              <a:rPr lang="en-US" sz="1200" dirty="0" smtClean="0">
                <a:solidFill>
                  <a:schemeClr val="bg1"/>
                </a:solidFill>
              </a:rPr>
              <a:t>Weaknesses</a:t>
            </a:r>
            <a:endParaRPr lang="en-US" sz="1200" dirty="0">
              <a:solidFill>
                <a:schemeClr val="bg1"/>
              </a:solidFill>
            </a:endParaRPr>
          </a:p>
        </p:txBody>
      </p:sp>
      <p:sp>
        <p:nvSpPr>
          <p:cNvPr id="12" name="TextBox 11"/>
          <p:cNvSpPr txBox="1"/>
          <p:nvPr/>
        </p:nvSpPr>
        <p:spPr>
          <a:xfrm rot="351095">
            <a:off x="5606825" y="3739948"/>
            <a:ext cx="659155" cy="276999"/>
          </a:xfrm>
          <a:prstGeom prst="rect">
            <a:avLst/>
          </a:prstGeom>
          <a:noFill/>
        </p:spPr>
        <p:txBody>
          <a:bodyPr wrap="none" rtlCol="0">
            <a:spAutoFit/>
          </a:bodyPr>
          <a:lstStyle/>
          <a:p>
            <a:r>
              <a:rPr lang="en-US" sz="1200" dirty="0">
                <a:solidFill>
                  <a:schemeClr val="bg1"/>
                </a:solidFill>
              </a:rPr>
              <a:t>Threats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4" name="Picture 13"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7291962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413" y="0"/>
            <a:ext cx="4572000" cy="6858000"/>
          </a:xfrm>
          <a:prstGeom prst="rect">
            <a:avLst/>
          </a:prstGeom>
        </p:spPr>
      </p:pic>
      <p:sp>
        <p:nvSpPr>
          <p:cNvPr id="7" name="Google Shape;18;p23"/>
          <p:cNvSpPr txBox="1"/>
          <p:nvPr/>
        </p:nvSpPr>
        <p:spPr>
          <a:xfrm>
            <a:off x="-1587" y="2982744"/>
            <a:ext cx="45720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u="none" strike="noStrike" cap="none" dirty="0" smtClean="0">
                <a:solidFill>
                  <a:srgbClr val="29327E"/>
                </a:solidFill>
                <a:latin typeface="Open Sans"/>
                <a:ea typeface="Poppins"/>
                <a:cs typeface="Open Sans"/>
                <a:sym typeface="Poppins"/>
              </a:rPr>
              <a:t>M</a:t>
            </a:r>
            <a:r>
              <a:rPr lang="en-GB" sz="2800" b="1" u="none" strike="noStrike" cap="none" dirty="0" smtClean="0">
                <a:solidFill>
                  <a:srgbClr val="29327E"/>
                </a:solidFill>
                <a:latin typeface="Open Sans"/>
                <a:ea typeface="Poppins"/>
                <a:cs typeface="Open Sans"/>
                <a:sym typeface="Poppins"/>
              </a:rPr>
              <a:t>ODULE 1</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Communication</a:t>
            </a:r>
            <a:endParaRPr i="1" dirty="0">
              <a:latin typeface="Open Sans"/>
              <a:cs typeface="Open San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0" name="Picture 9"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42402228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03" y="-1"/>
            <a:ext cx="10940430" cy="6868159"/>
          </a:xfrm>
          <a:prstGeom prst="rect">
            <a:avLst/>
          </a:prstGeom>
        </p:spPr>
      </p:pic>
      <p:sp>
        <p:nvSpPr>
          <p:cNvPr id="7" name="Google Shape;18;p23"/>
          <p:cNvSpPr txBox="1"/>
          <p:nvPr/>
        </p:nvSpPr>
        <p:spPr>
          <a:xfrm>
            <a:off x="0" y="1183472"/>
            <a:ext cx="91440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SWOT ANALYSIS</a:t>
            </a:r>
          </a:p>
          <a:p>
            <a:pPr marL="0" marR="0" lvl="0" indent="0" algn="ctr" rtl="0">
              <a:lnSpc>
                <a:spcPct val="100000"/>
              </a:lnSpc>
              <a:spcBef>
                <a:spcPts val="0"/>
              </a:spcBef>
              <a:spcAft>
                <a:spcPts val="0"/>
              </a:spcAft>
              <a:buNone/>
            </a:pPr>
            <a:r>
              <a:rPr lang="en-GB" sz="600" b="1" dirty="0" smtClean="0">
                <a:solidFill>
                  <a:schemeClr val="dk1"/>
                </a:solidFill>
                <a:latin typeface="Open Sans"/>
                <a:ea typeface="Poppins"/>
                <a:cs typeface="Open Sans"/>
                <a:sym typeface="Poppins"/>
              </a:rPr>
              <a:t>  </a:t>
            </a:r>
            <a:endParaRPr sz="600" b="1" u="none" strike="noStrike" cap="none" dirty="0" smtClean="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Your youth organisation</a:t>
            </a:r>
            <a:endParaRPr i="1" dirty="0">
              <a:latin typeface="Open Sans"/>
              <a:cs typeface="Open Sans"/>
            </a:endParaRPr>
          </a:p>
        </p:txBody>
      </p:sp>
      <p:pic>
        <p:nvPicPr>
          <p:cNvPr id="11" name="Picture 10" descr="blue-post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107" y="2712720"/>
            <a:ext cx="1874452" cy="2448560"/>
          </a:xfrm>
          <a:prstGeom prst="rect">
            <a:avLst/>
          </a:prstGeom>
        </p:spPr>
      </p:pic>
      <p:pic>
        <p:nvPicPr>
          <p:cNvPr id="12" name="Picture 11" descr="yellow-post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380" y="2712720"/>
            <a:ext cx="1874452" cy="2448560"/>
          </a:xfrm>
          <a:prstGeom prst="rect">
            <a:avLst/>
          </a:prstGeom>
        </p:spPr>
      </p:pic>
      <p:sp>
        <p:nvSpPr>
          <p:cNvPr id="14" name="TextBox 13"/>
          <p:cNvSpPr txBox="1"/>
          <p:nvPr/>
        </p:nvSpPr>
        <p:spPr>
          <a:xfrm>
            <a:off x="4744719" y="2741414"/>
            <a:ext cx="1780679" cy="369332"/>
          </a:xfrm>
          <a:prstGeom prst="rect">
            <a:avLst/>
          </a:prstGeom>
          <a:noFill/>
        </p:spPr>
        <p:txBody>
          <a:bodyPr wrap="square" rtlCol="0">
            <a:spAutoFit/>
          </a:bodyPr>
          <a:lstStyle/>
          <a:p>
            <a:pPr algn="ctr"/>
            <a:r>
              <a:rPr lang="en-US" dirty="0" smtClean="0">
                <a:solidFill>
                  <a:schemeClr val="bg1"/>
                </a:solidFill>
              </a:rPr>
              <a:t>Opportunities</a:t>
            </a:r>
            <a:endParaRPr lang="en-US" dirty="0">
              <a:solidFill>
                <a:schemeClr val="bg1"/>
              </a:solidFill>
            </a:endParaRPr>
          </a:p>
        </p:txBody>
      </p:sp>
      <p:sp>
        <p:nvSpPr>
          <p:cNvPr id="15" name="TextBox 14"/>
          <p:cNvSpPr txBox="1"/>
          <p:nvPr/>
        </p:nvSpPr>
        <p:spPr>
          <a:xfrm>
            <a:off x="7144735" y="2741414"/>
            <a:ext cx="1093624" cy="369332"/>
          </a:xfrm>
          <a:prstGeom prst="rect">
            <a:avLst/>
          </a:prstGeom>
          <a:noFill/>
        </p:spPr>
        <p:txBody>
          <a:bodyPr wrap="square" rtlCol="0">
            <a:spAutoFit/>
          </a:bodyPr>
          <a:lstStyle/>
          <a:p>
            <a:pPr algn="ctr"/>
            <a:r>
              <a:rPr lang="en-US" dirty="0" smtClean="0">
                <a:solidFill>
                  <a:schemeClr val="bg1"/>
                </a:solidFill>
              </a:rPr>
              <a:t>Threats</a:t>
            </a:r>
            <a:endParaRPr lang="en-US" dirty="0">
              <a:solidFill>
                <a:schemeClr val="bg1"/>
              </a:solidFill>
            </a:endParaRPr>
          </a:p>
        </p:txBody>
      </p:sp>
      <p:sp>
        <p:nvSpPr>
          <p:cNvPr id="20" name="TextBox 19"/>
          <p:cNvSpPr txBox="1"/>
          <p:nvPr/>
        </p:nvSpPr>
        <p:spPr>
          <a:xfrm>
            <a:off x="4815838" y="3404316"/>
            <a:ext cx="1709559" cy="1477328"/>
          </a:xfrm>
          <a:prstGeom prst="rect">
            <a:avLst/>
          </a:prstGeom>
          <a:noFill/>
        </p:spPr>
        <p:txBody>
          <a:bodyPr wrap="square" rtlCol="0">
            <a:spAutoFit/>
          </a:bodyPr>
          <a:lstStyle/>
          <a:p>
            <a:pPr marL="171450" indent="-171450">
              <a:buFont typeface="Arial"/>
              <a:buChar char="•"/>
            </a:pPr>
            <a:r>
              <a:rPr lang="en-US" sz="1000" dirty="0"/>
              <a:t>What external opportunities are you aware of? How can you make the most of them</a:t>
            </a:r>
            <a:r>
              <a:rPr lang="en-US" sz="1000" dirty="0" smtClean="0"/>
              <a:t>?</a:t>
            </a:r>
            <a:endParaRPr lang="en-US" sz="1000" dirty="0"/>
          </a:p>
          <a:p>
            <a:pPr marL="171450" indent="-171450">
              <a:buFont typeface="Arial"/>
              <a:buChar char="•"/>
            </a:pPr>
            <a:r>
              <a:rPr lang="en-US" sz="1000" dirty="0"/>
              <a:t>How can you turn your strengths into opportunities</a:t>
            </a:r>
            <a:r>
              <a:rPr lang="en-US" sz="1000" dirty="0" smtClean="0"/>
              <a:t>?</a:t>
            </a:r>
            <a:endParaRPr lang="en-US" sz="1000" dirty="0"/>
          </a:p>
          <a:p>
            <a:pPr marL="171450" indent="-171450">
              <a:buFont typeface="Arial"/>
              <a:buChar char="•"/>
            </a:pPr>
            <a:r>
              <a:rPr lang="en-US" sz="1000" dirty="0"/>
              <a:t>What can you do that you aren’t already?</a:t>
            </a:r>
          </a:p>
        </p:txBody>
      </p:sp>
      <p:sp>
        <p:nvSpPr>
          <p:cNvPr id="21" name="TextBox 20"/>
          <p:cNvSpPr txBox="1"/>
          <p:nvPr/>
        </p:nvSpPr>
        <p:spPr>
          <a:xfrm>
            <a:off x="6908799" y="3417452"/>
            <a:ext cx="1564640" cy="1015663"/>
          </a:xfrm>
          <a:prstGeom prst="rect">
            <a:avLst/>
          </a:prstGeom>
          <a:noFill/>
        </p:spPr>
        <p:txBody>
          <a:bodyPr wrap="square" rtlCol="0">
            <a:spAutoFit/>
          </a:bodyPr>
          <a:lstStyle/>
          <a:p>
            <a:pPr marL="171450" indent="-171450">
              <a:buFont typeface="Arial"/>
              <a:buChar char="•"/>
            </a:pPr>
            <a:r>
              <a:rPr lang="en-US" sz="1000" dirty="0"/>
              <a:t>What external risks to the organisation</a:t>
            </a:r>
            <a:r>
              <a:rPr lang="en-US" sz="1000" dirty="0" smtClean="0"/>
              <a:t>?</a:t>
            </a:r>
            <a:endParaRPr lang="en-US" sz="1000" dirty="0"/>
          </a:p>
          <a:p>
            <a:pPr marL="171450" indent="-171450">
              <a:buFont typeface="Arial"/>
              <a:buChar char="•"/>
            </a:pPr>
            <a:r>
              <a:rPr lang="en-US" sz="1000" dirty="0"/>
              <a:t>Are we competing with others</a:t>
            </a:r>
            <a:r>
              <a:rPr lang="en-US" sz="1000" dirty="0" smtClean="0"/>
              <a:t>?</a:t>
            </a:r>
            <a:endParaRPr lang="en-US" sz="1000" dirty="0"/>
          </a:p>
          <a:p>
            <a:pPr marL="171450" indent="-171450">
              <a:buFont typeface="Arial"/>
              <a:buChar char="•"/>
            </a:pPr>
            <a:r>
              <a:rPr lang="en-US" sz="1000" dirty="0"/>
              <a:t>Will your strengths last?</a:t>
            </a:r>
          </a:p>
        </p:txBody>
      </p:sp>
      <p:pic>
        <p:nvPicPr>
          <p:cNvPr id="2" name="Picture 1" descr="green-post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428" y="2712721"/>
            <a:ext cx="1881418" cy="2457660"/>
          </a:xfrm>
          <a:prstGeom prst="rect">
            <a:avLst/>
          </a:prstGeom>
        </p:spPr>
      </p:pic>
      <p:sp>
        <p:nvSpPr>
          <p:cNvPr id="3" name="TextBox 2"/>
          <p:cNvSpPr txBox="1"/>
          <p:nvPr/>
        </p:nvSpPr>
        <p:spPr>
          <a:xfrm>
            <a:off x="836776" y="2741414"/>
            <a:ext cx="1093624" cy="369332"/>
          </a:xfrm>
          <a:prstGeom prst="rect">
            <a:avLst/>
          </a:prstGeom>
          <a:noFill/>
        </p:spPr>
        <p:txBody>
          <a:bodyPr wrap="square" rtlCol="0">
            <a:spAutoFit/>
          </a:bodyPr>
          <a:lstStyle/>
          <a:p>
            <a:pPr algn="ctr"/>
            <a:r>
              <a:rPr lang="en-GB" dirty="0" smtClean="0">
                <a:solidFill>
                  <a:schemeClr val="bg1"/>
                </a:solidFill>
              </a:rPr>
              <a:t>Strengths</a:t>
            </a:r>
            <a:endParaRPr lang="en-US" dirty="0">
              <a:solidFill>
                <a:schemeClr val="bg1"/>
              </a:solidFill>
            </a:endParaRPr>
          </a:p>
        </p:txBody>
      </p:sp>
      <p:sp>
        <p:nvSpPr>
          <p:cNvPr id="17" name="TextBox 16"/>
          <p:cNvSpPr txBox="1"/>
          <p:nvPr/>
        </p:nvSpPr>
        <p:spPr>
          <a:xfrm>
            <a:off x="609600" y="3430588"/>
            <a:ext cx="1564640" cy="1323439"/>
          </a:xfrm>
          <a:prstGeom prst="rect">
            <a:avLst/>
          </a:prstGeom>
          <a:noFill/>
        </p:spPr>
        <p:txBody>
          <a:bodyPr wrap="square" rtlCol="0">
            <a:spAutoFit/>
          </a:bodyPr>
          <a:lstStyle/>
          <a:p>
            <a:pPr marL="171450" indent="-171450">
              <a:buFont typeface="Arial"/>
              <a:buChar char="•"/>
            </a:pPr>
            <a:r>
              <a:rPr lang="en-US" sz="1000" dirty="0"/>
              <a:t>What do you do well</a:t>
            </a:r>
            <a:r>
              <a:rPr lang="en-US" sz="1000" dirty="0" smtClean="0"/>
              <a:t>?</a:t>
            </a:r>
            <a:endParaRPr lang="en-US" sz="1000" dirty="0"/>
          </a:p>
          <a:p>
            <a:pPr marL="171450" indent="-171450">
              <a:buFont typeface="Arial"/>
              <a:buChar char="•"/>
            </a:pPr>
            <a:r>
              <a:rPr lang="en-US" sz="1000" dirty="0"/>
              <a:t>What unique resources can you draw on</a:t>
            </a:r>
            <a:r>
              <a:rPr lang="en-US" sz="1000" dirty="0" smtClean="0"/>
              <a:t>?</a:t>
            </a:r>
            <a:endParaRPr lang="en-US" sz="1000" dirty="0"/>
          </a:p>
          <a:p>
            <a:pPr marL="171450" indent="-171450">
              <a:buFont typeface="Arial"/>
              <a:buChar char="•"/>
            </a:pPr>
            <a:r>
              <a:rPr lang="en-US" sz="1000" dirty="0"/>
              <a:t>What do others see as your strengths</a:t>
            </a:r>
            <a:r>
              <a:rPr lang="en-US" sz="1000" dirty="0" smtClean="0"/>
              <a:t>?</a:t>
            </a:r>
            <a:endParaRPr lang="en-US" sz="1000" dirty="0"/>
          </a:p>
          <a:p>
            <a:pPr marL="171450" indent="-171450">
              <a:buFont typeface="Arial"/>
              <a:buChar char="•"/>
            </a:pPr>
            <a:r>
              <a:rPr lang="en-US" sz="1000" dirty="0"/>
              <a:t>What have been recent successes? Why were they successful?</a:t>
            </a:r>
          </a:p>
        </p:txBody>
      </p:sp>
      <p:pic>
        <p:nvPicPr>
          <p:cNvPr id="4" name="Picture 3" descr="pink-posti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1559" y="2712720"/>
            <a:ext cx="1881419" cy="2457661"/>
          </a:xfrm>
          <a:prstGeom prst="rect">
            <a:avLst/>
          </a:prstGeom>
        </p:spPr>
      </p:pic>
      <p:sp>
        <p:nvSpPr>
          <p:cNvPr id="13" name="TextBox 12"/>
          <p:cNvSpPr txBox="1"/>
          <p:nvPr/>
        </p:nvSpPr>
        <p:spPr>
          <a:xfrm>
            <a:off x="2631440" y="2741414"/>
            <a:ext cx="1801538" cy="369332"/>
          </a:xfrm>
          <a:prstGeom prst="rect">
            <a:avLst/>
          </a:prstGeom>
          <a:noFill/>
        </p:spPr>
        <p:txBody>
          <a:bodyPr wrap="square" rtlCol="0">
            <a:spAutoFit/>
          </a:bodyPr>
          <a:lstStyle/>
          <a:p>
            <a:pPr algn="ctr"/>
            <a:r>
              <a:rPr lang="en-US" dirty="0">
                <a:solidFill>
                  <a:schemeClr val="bg1"/>
                </a:solidFill>
              </a:rPr>
              <a:t>Weaknesses</a:t>
            </a:r>
          </a:p>
        </p:txBody>
      </p:sp>
      <p:sp>
        <p:nvSpPr>
          <p:cNvPr id="19" name="TextBox 18"/>
          <p:cNvSpPr txBox="1"/>
          <p:nvPr/>
        </p:nvSpPr>
        <p:spPr>
          <a:xfrm>
            <a:off x="2702560" y="3443724"/>
            <a:ext cx="1564640" cy="1169551"/>
          </a:xfrm>
          <a:prstGeom prst="rect">
            <a:avLst/>
          </a:prstGeom>
          <a:noFill/>
        </p:spPr>
        <p:txBody>
          <a:bodyPr wrap="square" rtlCol="0">
            <a:spAutoFit/>
          </a:bodyPr>
          <a:lstStyle/>
          <a:p>
            <a:pPr marL="171450" indent="-171450">
              <a:buFont typeface="Arial"/>
              <a:buChar char="•"/>
            </a:pPr>
            <a:r>
              <a:rPr lang="en-US" sz="1000" dirty="0"/>
              <a:t>Where can you </a:t>
            </a:r>
            <a:r>
              <a:rPr lang="en-US" sz="1000" dirty="0" smtClean="0"/>
              <a:t>improve?</a:t>
            </a:r>
          </a:p>
          <a:p>
            <a:pPr marL="171450" indent="-171450">
              <a:buFont typeface="Arial"/>
              <a:buChar char="•"/>
            </a:pPr>
            <a:r>
              <a:rPr lang="en-US" sz="1000" dirty="0" smtClean="0"/>
              <a:t>Where </a:t>
            </a:r>
            <a:r>
              <a:rPr lang="en-US" sz="1000" dirty="0"/>
              <a:t>are you lacking resources</a:t>
            </a:r>
            <a:r>
              <a:rPr lang="en-US" sz="1000" dirty="0" smtClean="0"/>
              <a:t>?</a:t>
            </a:r>
            <a:endParaRPr lang="en-US" sz="1000" dirty="0"/>
          </a:p>
          <a:p>
            <a:pPr marL="171450" indent="-171450">
              <a:buFont typeface="Arial"/>
              <a:buChar char="•"/>
            </a:pPr>
            <a:r>
              <a:rPr lang="en-US" sz="1000" dirty="0"/>
              <a:t>In what areas do you need more support/training?</a:t>
            </a: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23" name="Picture 22" descr="EU-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9435930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1422458"/>
            <a:ext cx="913384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RISK ASSESSMENT ACTIVITY</a:t>
            </a:r>
            <a:endParaRPr i="1" dirty="0">
              <a:latin typeface="Open Sans"/>
              <a:cs typeface="Open Sans"/>
            </a:endParaRPr>
          </a:p>
        </p:txBody>
      </p:sp>
      <p:pic>
        <p:nvPicPr>
          <p:cNvPr id="2" name="Picture 1" descr="imag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905" y="2991583"/>
            <a:ext cx="6613855" cy="2106560"/>
          </a:xfrm>
          <a:prstGeom prst="rect">
            <a:avLst/>
          </a:prstGeom>
        </p:spPr>
      </p:pic>
      <p:sp>
        <p:nvSpPr>
          <p:cNvPr id="9" name="Google Shape;18;p23"/>
          <p:cNvSpPr txBox="1"/>
          <p:nvPr/>
        </p:nvSpPr>
        <p:spPr>
          <a:xfrm rot="16200000">
            <a:off x="-130273" y="3877962"/>
            <a:ext cx="2724727"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1" u="none" strike="noStrike" cap="none" dirty="0" smtClean="0">
                <a:solidFill>
                  <a:srgbClr val="000000"/>
                </a:solidFill>
                <a:latin typeface="Open Sans"/>
                <a:ea typeface="Poppins"/>
                <a:cs typeface="Open Sans"/>
                <a:sym typeface="Poppins"/>
              </a:rPr>
              <a:t>LIKELIHOOD</a:t>
            </a:r>
            <a:endParaRPr sz="1600" i="1" dirty="0">
              <a:solidFill>
                <a:srgbClr val="000000"/>
              </a:solidFill>
              <a:latin typeface="Open Sans"/>
              <a:cs typeface="Open Sans"/>
            </a:endParaRPr>
          </a:p>
        </p:txBody>
      </p:sp>
      <p:sp>
        <p:nvSpPr>
          <p:cNvPr id="10" name="Google Shape;18;p23"/>
          <p:cNvSpPr txBox="1"/>
          <p:nvPr/>
        </p:nvSpPr>
        <p:spPr>
          <a:xfrm>
            <a:off x="3389469" y="2344655"/>
            <a:ext cx="2724727"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1" u="none" strike="noStrike" cap="none" dirty="0" smtClean="0">
                <a:latin typeface="Open Sans"/>
                <a:ea typeface="Poppins"/>
                <a:cs typeface="Open Sans"/>
                <a:sym typeface="Poppins"/>
              </a:rPr>
              <a:t>IMPACT</a:t>
            </a:r>
            <a:endParaRPr sz="1600" i="1" dirty="0">
              <a:latin typeface="Open Sans"/>
              <a:cs typeface="Open Sans"/>
            </a:endParaRPr>
          </a:p>
        </p:txBody>
      </p:sp>
      <p:sp>
        <p:nvSpPr>
          <p:cNvPr id="11" name="Google Shape;18;p23"/>
          <p:cNvSpPr txBox="1"/>
          <p:nvPr/>
        </p:nvSpPr>
        <p:spPr>
          <a:xfrm>
            <a:off x="3316901" y="2681905"/>
            <a:ext cx="1271105"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00" u="none" strike="noStrike" cap="none" dirty="0" smtClean="0">
                <a:solidFill>
                  <a:srgbClr val="29327E"/>
                </a:solidFill>
                <a:latin typeface="Open Sans"/>
                <a:ea typeface="Poppins"/>
                <a:cs typeface="Open Sans"/>
                <a:sym typeface="Poppins"/>
              </a:rPr>
              <a:t>Minor</a:t>
            </a:r>
            <a:endParaRPr sz="1000" i="1" dirty="0">
              <a:latin typeface="Open Sans"/>
              <a:cs typeface="Open Sans"/>
            </a:endParaRPr>
          </a:p>
        </p:txBody>
      </p:sp>
      <p:sp>
        <p:nvSpPr>
          <p:cNvPr id="12" name="Google Shape;18;p23"/>
          <p:cNvSpPr txBox="1"/>
          <p:nvPr/>
        </p:nvSpPr>
        <p:spPr>
          <a:xfrm>
            <a:off x="4931611" y="2681905"/>
            <a:ext cx="1271105"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00" u="none" strike="noStrike" cap="none" dirty="0" smtClean="0">
                <a:solidFill>
                  <a:srgbClr val="29327E"/>
                </a:solidFill>
                <a:latin typeface="Open Sans"/>
                <a:ea typeface="Poppins"/>
                <a:cs typeface="Open Sans"/>
                <a:sym typeface="Poppins"/>
              </a:rPr>
              <a:t>Moderate</a:t>
            </a:r>
            <a:endParaRPr sz="1000" i="1" dirty="0">
              <a:latin typeface="Open Sans"/>
              <a:cs typeface="Open Sans"/>
            </a:endParaRPr>
          </a:p>
        </p:txBody>
      </p:sp>
      <p:sp>
        <p:nvSpPr>
          <p:cNvPr id="13" name="Google Shape;18;p23"/>
          <p:cNvSpPr txBox="1"/>
          <p:nvPr/>
        </p:nvSpPr>
        <p:spPr>
          <a:xfrm>
            <a:off x="6572836" y="2681905"/>
            <a:ext cx="1271105" cy="2461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000" u="none" strike="noStrike" cap="none" dirty="0" smtClean="0">
                <a:solidFill>
                  <a:srgbClr val="29327E"/>
                </a:solidFill>
                <a:latin typeface="Open Sans"/>
                <a:ea typeface="Poppins"/>
                <a:cs typeface="Open Sans"/>
                <a:sym typeface="Poppins"/>
              </a:rPr>
              <a:t>Major</a:t>
            </a:r>
            <a:endParaRPr sz="1000" i="1" dirty="0">
              <a:latin typeface="Open Sans"/>
              <a:cs typeface="Open Sans"/>
            </a:endParaRPr>
          </a:p>
        </p:txBody>
      </p:sp>
      <p:sp>
        <p:nvSpPr>
          <p:cNvPr id="14" name="Google Shape;18;p23"/>
          <p:cNvSpPr txBox="1"/>
          <p:nvPr/>
        </p:nvSpPr>
        <p:spPr>
          <a:xfrm>
            <a:off x="1627801" y="3163090"/>
            <a:ext cx="1271105" cy="400069"/>
          </a:xfrm>
          <a:prstGeom prst="rect">
            <a:avLst/>
          </a:prstGeom>
          <a:noFill/>
          <a:ln>
            <a:noFill/>
          </a:ln>
        </p:spPr>
        <p:txBody>
          <a:bodyPr spcFirstLastPara="1" wrap="square" lIns="91425" tIns="45700" rIns="91425" bIns="45700" anchor="t" anchorCtr="0">
            <a:spAutoFit/>
          </a:bodyPr>
          <a:lstStyle/>
          <a:p>
            <a:pPr lvl="0"/>
            <a:r>
              <a:rPr lang="en-US" sz="1000" dirty="0">
                <a:solidFill>
                  <a:srgbClr val="29327E"/>
                </a:solidFill>
                <a:latin typeface="Open Sans"/>
                <a:ea typeface="Poppins"/>
                <a:cs typeface="Open Sans"/>
                <a:sym typeface="Poppins"/>
              </a:rPr>
              <a:t>Improbable</a:t>
            </a:r>
          </a:p>
          <a:p>
            <a:pPr lvl="0"/>
            <a:r>
              <a:rPr lang="en-US" sz="1000" dirty="0">
                <a:solidFill>
                  <a:srgbClr val="29327E"/>
                </a:solidFill>
                <a:latin typeface="Open Sans"/>
                <a:ea typeface="Poppins"/>
                <a:cs typeface="Open Sans"/>
                <a:sym typeface="Poppins"/>
              </a:rPr>
              <a:t>Unlikely to occur</a:t>
            </a:r>
            <a:endParaRPr sz="1000" i="1" dirty="0">
              <a:latin typeface="Open Sans"/>
              <a:cs typeface="Open Sans"/>
            </a:endParaRPr>
          </a:p>
        </p:txBody>
      </p:sp>
      <p:sp>
        <p:nvSpPr>
          <p:cNvPr id="15" name="Google Shape;18;p23"/>
          <p:cNvSpPr txBox="1"/>
          <p:nvPr/>
        </p:nvSpPr>
        <p:spPr>
          <a:xfrm>
            <a:off x="1627801" y="3835135"/>
            <a:ext cx="1271105" cy="400069"/>
          </a:xfrm>
          <a:prstGeom prst="rect">
            <a:avLst/>
          </a:prstGeom>
          <a:noFill/>
          <a:ln>
            <a:noFill/>
          </a:ln>
        </p:spPr>
        <p:txBody>
          <a:bodyPr spcFirstLastPara="1" wrap="square" lIns="91425" tIns="45700" rIns="91425" bIns="45700" anchor="t" anchorCtr="0">
            <a:spAutoFit/>
          </a:bodyPr>
          <a:lstStyle/>
          <a:p>
            <a:pPr lvl="0"/>
            <a:r>
              <a:rPr lang="en-US" sz="1000" dirty="0">
                <a:solidFill>
                  <a:srgbClr val="29327E"/>
                </a:solidFill>
                <a:latin typeface="Open Sans"/>
                <a:ea typeface="Poppins"/>
                <a:cs typeface="Open Sans"/>
                <a:sym typeface="Poppins"/>
              </a:rPr>
              <a:t>Possible</a:t>
            </a:r>
          </a:p>
          <a:p>
            <a:pPr lvl="0"/>
            <a:r>
              <a:rPr lang="en-US" sz="1000" dirty="0">
                <a:solidFill>
                  <a:srgbClr val="29327E"/>
                </a:solidFill>
                <a:latin typeface="Open Sans"/>
                <a:ea typeface="Poppins"/>
                <a:cs typeface="Open Sans"/>
                <a:sym typeface="Poppins"/>
              </a:rPr>
              <a:t>Will likely occur</a:t>
            </a:r>
            <a:endParaRPr sz="1000" i="1" dirty="0">
              <a:latin typeface="Open Sans"/>
              <a:cs typeface="Open Sans"/>
            </a:endParaRPr>
          </a:p>
        </p:txBody>
      </p:sp>
      <p:sp>
        <p:nvSpPr>
          <p:cNvPr id="16" name="Google Shape;18;p23"/>
          <p:cNvSpPr txBox="1"/>
          <p:nvPr/>
        </p:nvSpPr>
        <p:spPr>
          <a:xfrm>
            <a:off x="1627801" y="4513653"/>
            <a:ext cx="1271105" cy="400069"/>
          </a:xfrm>
          <a:prstGeom prst="rect">
            <a:avLst/>
          </a:prstGeom>
          <a:noFill/>
          <a:ln>
            <a:noFill/>
          </a:ln>
        </p:spPr>
        <p:txBody>
          <a:bodyPr spcFirstLastPara="1" wrap="square" lIns="91425" tIns="45700" rIns="91425" bIns="45700" anchor="t" anchorCtr="0">
            <a:spAutoFit/>
          </a:bodyPr>
          <a:lstStyle/>
          <a:p>
            <a:pPr lvl="0"/>
            <a:r>
              <a:rPr lang="en-US" sz="1000" dirty="0">
                <a:solidFill>
                  <a:srgbClr val="29327E"/>
                </a:solidFill>
                <a:latin typeface="Open Sans"/>
                <a:ea typeface="Poppins"/>
                <a:cs typeface="Open Sans"/>
                <a:sym typeface="Poppins"/>
              </a:rPr>
              <a:t>Probable</a:t>
            </a:r>
          </a:p>
          <a:p>
            <a:pPr lvl="0"/>
            <a:r>
              <a:rPr lang="en-US" sz="1000" dirty="0">
                <a:solidFill>
                  <a:srgbClr val="29327E"/>
                </a:solidFill>
                <a:latin typeface="Open Sans"/>
                <a:ea typeface="Poppins"/>
                <a:cs typeface="Open Sans"/>
                <a:sym typeface="Poppins"/>
              </a:rPr>
              <a:t>Will occur</a:t>
            </a:r>
            <a:endParaRPr sz="1000" i="1" dirty="0">
              <a:latin typeface="Open Sans"/>
              <a:cs typeface="Open Sans"/>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8" name="Picture 17"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1285594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7" name="Google Shape;18;p23"/>
          <p:cNvSpPr txBox="1"/>
          <p:nvPr/>
        </p:nvSpPr>
        <p:spPr>
          <a:xfrm>
            <a:off x="10160" y="1231958"/>
            <a:ext cx="4560253"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RISK ASSESSMENT ACTIVITY</a:t>
            </a:r>
            <a:endParaRPr i="1" dirty="0">
              <a:latin typeface="Open Sans"/>
              <a:cs typeface="Open Sans"/>
            </a:endParaRPr>
          </a:p>
        </p:txBody>
      </p:sp>
      <p:sp>
        <p:nvSpPr>
          <p:cNvPr id="9" name="Google Shape;321;p54"/>
          <p:cNvSpPr/>
          <p:nvPr/>
        </p:nvSpPr>
        <p:spPr>
          <a:xfrm rot="-267785">
            <a:off x="1328503" y="3310107"/>
            <a:ext cx="2680149" cy="62712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a:solidFill>
                  <a:schemeClr val="dk1"/>
                </a:solidFill>
                <a:latin typeface="Open Sans"/>
                <a:ea typeface="Poppins"/>
                <a:cs typeface="Open Sans"/>
                <a:sym typeface="Poppins"/>
              </a:rPr>
              <a:t>Do you need external support to mitigate this?</a:t>
            </a:r>
            <a:endParaRPr sz="1600" dirty="0">
              <a:latin typeface="Open Sans"/>
              <a:cs typeface="Open Sans"/>
            </a:endParaRPr>
          </a:p>
        </p:txBody>
      </p:sp>
      <p:sp>
        <p:nvSpPr>
          <p:cNvPr id="10" name="Google Shape;322;p54"/>
          <p:cNvSpPr/>
          <p:nvPr/>
        </p:nvSpPr>
        <p:spPr>
          <a:xfrm rot="-545338">
            <a:off x="406448" y="4344357"/>
            <a:ext cx="2815162" cy="62712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smtClean="0">
                <a:solidFill>
                  <a:schemeClr val="dk1"/>
                </a:solidFill>
                <a:latin typeface="Open Sans"/>
                <a:ea typeface="Poppins"/>
                <a:cs typeface="Open Sans"/>
                <a:sym typeface="Poppins"/>
              </a:rPr>
              <a:t>Whose </a:t>
            </a:r>
            <a:r>
              <a:rPr lang="en-GB" sz="1600" b="0" i="0" u="none" strike="noStrike" cap="none" dirty="0">
                <a:solidFill>
                  <a:schemeClr val="dk1"/>
                </a:solidFill>
                <a:latin typeface="Open Sans"/>
                <a:ea typeface="Poppins"/>
                <a:cs typeface="Open Sans"/>
                <a:sym typeface="Poppins"/>
              </a:rPr>
              <a:t>responsibility is managing this threat?</a:t>
            </a:r>
            <a:endParaRPr sz="1600" dirty="0">
              <a:latin typeface="Open Sans"/>
              <a:cs typeface="Open Sans"/>
            </a:endParaRPr>
          </a:p>
        </p:txBody>
      </p:sp>
      <p:sp>
        <p:nvSpPr>
          <p:cNvPr id="11" name="Google Shape;319;p54"/>
          <p:cNvSpPr/>
          <p:nvPr/>
        </p:nvSpPr>
        <p:spPr>
          <a:xfrm rot="713498">
            <a:off x="1851733" y="5238643"/>
            <a:ext cx="2243626" cy="5996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b="0" i="0" u="none" strike="noStrike" cap="none" dirty="0">
                <a:solidFill>
                  <a:schemeClr val="dk1"/>
                </a:solidFill>
                <a:latin typeface="Open Sans"/>
                <a:ea typeface="Poppins"/>
                <a:cs typeface="Open Sans"/>
                <a:sym typeface="Poppins"/>
              </a:rPr>
              <a:t>What can you do to mitigate this threat?</a:t>
            </a:r>
            <a:endParaRPr sz="1600" dirty="0">
              <a:latin typeface="Open Sans"/>
              <a:cs typeface="Open Sans"/>
            </a:endParaRPr>
          </a:p>
        </p:txBody>
      </p:sp>
      <p:sp>
        <p:nvSpPr>
          <p:cNvPr id="12" name="Google Shape;320;p54"/>
          <p:cNvSpPr/>
          <p:nvPr/>
        </p:nvSpPr>
        <p:spPr>
          <a:xfrm rot="418402">
            <a:off x="403883" y="2502644"/>
            <a:ext cx="2372272" cy="62712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600" u="none" strike="noStrike" cap="none" dirty="0">
                <a:solidFill>
                  <a:schemeClr val="dk1"/>
                </a:solidFill>
                <a:latin typeface="Open Sans"/>
                <a:ea typeface="Poppins"/>
                <a:cs typeface="Open Sans"/>
                <a:sym typeface="Poppins"/>
              </a:rPr>
              <a:t>Can you draw on your strengths to mitigate this?</a:t>
            </a:r>
            <a:endParaRPr sz="1600" dirty="0">
              <a:latin typeface="Open Sans"/>
              <a:cs typeface="Open Sans"/>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5" name="Picture 14"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12834480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9" name="Google Shape;18;p23"/>
          <p:cNvSpPr txBox="1"/>
          <p:nvPr/>
        </p:nvSpPr>
        <p:spPr>
          <a:xfrm>
            <a:off x="-9525" y="3198188"/>
            <a:ext cx="457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rgbClr val="29327E"/>
                </a:solidFill>
                <a:latin typeface="Open Sans"/>
                <a:ea typeface="Poppins"/>
                <a:cs typeface="Open Sans"/>
                <a:sym typeface="Poppins"/>
              </a:rPr>
              <a:t>REFLECTION</a:t>
            </a:r>
            <a:endParaRPr i="1" dirty="0">
              <a:latin typeface="Open Sans"/>
              <a:cs typeface="Open Sans"/>
            </a:endParaRPr>
          </a:p>
        </p:txBody>
      </p:sp>
      <p:sp>
        <p:nvSpPr>
          <p:cNvPr id="10" name="Google Shape;18;p23"/>
          <p:cNvSpPr txBox="1"/>
          <p:nvPr/>
        </p:nvSpPr>
        <p:spPr>
          <a:xfrm>
            <a:off x="4572000" y="2812278"/>
            <a:ext cx="45720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chemeClr val="bg1"/>
                </a:solidFill>
                <a:latin typeface="Open Sans"/>
                <a:ea typeface="Poppins"/>
                <a:cs typeface="Open Sans"/>
                <a:sym typeface="Poppins"/>
              </a:rPr>
              <a:t>WHAT IS THE ONE</a:t>
            </a:r>
          </a:p>
          <a:p>
            <a:pPr marL="0" marR="0" lvl="0" indent="0" algn="ctr" rtl="0">
              <a:lnSpc>
                <a:spcPct val="100000"/>
              </a:lnSpc>
              <a:spcBef>
                <a:spcPts val="0"/>
              </a:spcBef>
              <a:spcAft>
                <a:spcPts val="0"/>
              </a:spcAft>
              <a:buNone/>
            </a:pPr>
            <a:r>
              <a:rPr lang="en-GB" sz="2400" b="1" u="none" strike="noStrike" cap="none" dirty="0" smtClean="0">
                <a:solidFill>
                  <a:schemeClr val="bg1"/>
                </a:solidFill>
                <a:latin typeface="Open Sans"/>
                <a:ea typeface="Poppins"/>
                <a:cs typeface="Open Sans"/>
                <a:sym typeface="Poppins"/>
              </a:rPr>
              <a:t>THING THAT YOU WILL</a:t>
            </a:r>
          </a:p>
          <a:p>
            <a:pPr marL="0" marR="0" lvl="0" indent="0" algn="ctr" rtl="0">
              <a:lnSpc>
                <a:spcPct val="100000"/>
              </a:lnSpc>
              <a:spcBef>
                <a:spcPts val="0"/>
              </a:spcBef>
              <a:spcAft>
                <a:spcPts val="0"/>
              </a:spcAft>
              <a:buNone/>
            </a:pPr>
            <a:r>
              <a:rPr lang="en-GB" sz="2400" b="1" u="none" strike="noStrike" cap="none" dirty="0" smtClean="0">
                <a:solidFill>
                  <a:schemeClr val="bg1"/>
                </a:solidFill>
                <a:latin typeface="Open Sans"/>
                <a:ea typeface="Poppins"/>
                <a:cs typeface="Open Sans"/>
                <a:sym typeface="Poppins"/>
              </a:rPr>
              <a:t>DO AFTER THIS SESSION?</a:t>
            </a:r>
            <a:endParaRPr i="1" dirty="0">
              <a:solidFill>
                <a:schemeClr val="bg1"/>
              </a:solidFill>
              <a:latin typeface="Open Sans"/>
              <a:cs typeface="Open San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2" name="Picture 11"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7598933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9" name="Google Shape;18;p23"/>
          <p:cNvSpPr txBox="1"/>
          <p:nvPr/>
        </p:nvSpPr>
        <p:spPr>
          <a:xfrm>
            <a:off x="-9525" y="2850876"/>
            <a:ext cx="4572000" cy="1138733"/>
          </a:xfrm>
          <a:prstGeom prst="rect">
            <a:avLst/>
          </a:prstGeom>
          <a:noFill/>
          <a:ln>
            <a:noFill/>
          </a:ln>
        </p:spPr>
        <p:txBody>
          <a:bodyPr spcFirstLastPara="1" wrap="square" lIns="91425" tIns="45700" rIns="91425" bIns="45700" anchor="t" anchorCtr="0">
            <a:spAutoFit/>
          </a:bodyPr>
          <a:lstStyle/>
          <a:p>
            <a:pPr lvl="0" algn="ctr"/>
            <a:r>
              <a:rPr lang="fr-FR" sz="3600" b="1" dirty="0">
                <a:solidFill>
                  <a:srgbClr val="29327E"/>
                </a:solidFill>
                <a:latin typeface="Open Sans"/>
                <a:ea typeface="Poppins"/>
                <a:cs typeface="Open Sans"/>
                <a:sym typeface="Poppins"/>
              </a:rPr>
              <a:t>MODULE </a:t>
            </a:r>
            <a:r>
              <a:rPr lang="fr-FR" sz="3600" b="1" dirty="0" smtClean="0">
                <a:solidFill>
                  <a:srgbClr val="29327E"/>
                </a:solidFill>
                <a:latin typeface="Open Sans"/>
                <a:ea typeface="Poppins"/>
                <a:cs typeface="Open Sans"/>
                <a:sym typeface="Poppins"/>
              </a:rPr>
              <a:t>4</a:t>
            </a:r>
            <a:endParaRPr lang="fr-FR" sz="3600" b="1" dirty="0">
              <a:solidFill>
                <a:srgbClr val="29327E"/>
              </a:solidFill>
              <a:latin typeface="Open Sans"/>
              <a:ea typeface="Poppins"/>
              <a:cs typeface="Open Sans"/>
              <a:sym typeface="Poppins"/>
            </a:endParaRPr>
          </a:p>
          <a:p>
            <a:pPr lvl="0" algn="ctr"/>
            <a:r>
              <a:rPr lang="fr-FR" sz="800" b="1" dirty="0">
                <a:solidFill>
                  <a:schemeClr val="dk1"/>
                </a:solidFill>
                <a:latin typeface="Open Sans"/>
                <a:ea typeface="Poppins"/>
                <a:cs typeface="Open Sans"/>
                <a:sym typeface="Poppins"/>
              </a:rPr>
              <a:t>  </a:t>
            </a:r>
          </a:p>
          <a:p>
            <a:pPr lvl="0" algn="ctr"/>
            <a:r>
              <a:rPr lang="fr-FR" sz="2400" i="1" dirty="0" smtClean="0">
                <a:solidFill>
                  <a:schemeClr val="dk1"/>
                </a:solidFill>
                <a:latin typeface="Open Sans"/>
                <a:ea typeface="Poppins"/>
                <a:cs typeface="Open Sans"/>
                <a:sym typeface="Poppins"/>
              </a:rPr>
              <a:t>Project management</a:t>
            </a:r>
            <a:endParaRPr lang="fr-FR" sz="2400" i="1" dirty="0">
              <a:latin typeface="Open Sans"/>
              <a:cs typeface="Open San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1" name="Picture 10"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98647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982744"/>
            <a:ext cx="45720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AIMS</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By the end of this module you will:</a:t>
            </a:r>
            <a:endParaRPr i="1" dirty="0">
              <a:latin typeface="Open Sans"/>
              <a:cs typeface="Open Sans"/>
            </a:endParaRPr>
          </a:p>
        </p:txBody>
      </p:sp>
      <p:sp>
        <p:nvSpPr>
          <p:cNvPr id="10" name="Google Shape;18;p23"/>
          <p:cNvSpPr txBox="1"/>
          <p:nvPr/>
        </p:nvSpPr>
        <p:spPr>
          <a:xfrm>
            <a:off x="4998720" y="2413357"/>
            <a:ext cx="3738880" cy="2031285"/>
          </a:xfrm>
          <a:prstGeom prst="rect">
            <a:avLst/>
          </a:prstGeom>
          <a:noFill/>
          <a:ln>
            <a:noFill/>
          </a:ln>
        </p:spPr>
        <p:txBody>
          <a:bodyPr spcFirstLastPara="1" wrap="square" lIns="91425" tIns="45700" rIns="91425" bIns="45700" anchor="t" anchorCtr="0">
            <a:spAutoFit/>
          </a:bodyPr>
          <a:lstStyle/>
          <a:p>
            <a:pPr marL="400050" lvl="0" indent="-342900">
              <a:buFont typeface="+mj-lt"/>
              <a:buAutoNum type="arabicPeriod"/>
            </a:pPr>
            <a:r>
              <a:rPr lang="en-US" sz="1400" dirty="0"/>
              <a:t>Know the key components of effective project management</a:t>
            </a:r>
            <a:br>
              <a:rPr lang="en-US" sz="1400" dirty="0"/>
            </a:br>
            <a:endParaRPr lang="en-US" sz="1400" dirty="0" smtClean="0"/>
          </a:p>
          <a:p>
            <a:pPr marL="400050" lvl="0" indent="-342900">
              <a:buFont typeface="+mj-lt"/>
              <a:buAutoNum type="arabicPeriod"/>
            </a:pPr>
            <a:r>
              <a:rPr lang="en-US" sz="1400" dirty="0" smtClean="0"/>
              <a:t>Understand </a:t>
            </a:r>
            <a:r>
              <a:rPr lang="en-US" sz="1400" dirty="0"/>
              <a:t>what impacts on the different components of project management and how to plan for them</a:t>
            </a:r>
            <a:br>
              <a:rPr lang="en-US" sz="1400" dirty="0"/>
            </a:br>
            <a:endParaRPr lang="en-US" sz="1400" dirty="0" smtClean="0"/>
          </a:p>
          <a:p>
            <a:pPr marL="400050" lvl="0" indent="-342900">
              <a:buFont typeface="+mj-lt"/>
              <a:buAutoNum type="arabicPeriod"/>
            </a:pPr>
            <a:r>
              <a:rPr lang="en-US" sz="1400" dirty="0" smtClean="0"/>
              <a:t>Build </a:t>
            </a:r>
            <a:r>
              <a:rPr lang="en-US" sz="1400" dirty="0"/>
              <a:t>a plan for a project/event you would like to organise</a:t>
            </a:r>
            <a:r>
              <a:rPr lang="en-US" sz="1400" dirty="0" smtClean="0"/>
              <a:t>.</a:t>
            </a:r>
            <a:endParaRPr lang="en-US" sz="1400"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2302334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982744"/>
            <a:ext cx="45720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WHAT IS PROJECT MANAGEMENT?</a:t>
            </a:r>
            <a:endParaRPr i="1" dirty="0">
              <a:latin typeface="Open Sans"/>
              <a:cs typeface="Open Sans"/>
            </a:endParaRPr>
          </a:p>
        </p:txBody>
      </p:sp>
      <p:sp>
        <p:nvSpPr>
          <p:cNvPr id="10" name="Google Shape;18;p23"/>
          <p:cNvSpPr txBox="1"/>
          <p:nvPr/>
        </p:nvSpPr>
        <p:spPr>
          <a:xfrm>
            <a:off x="4980214" y="2690356"/>
            <a:ext cx="3738880" cy="1477287"/>
          </a:xfrm>
          <a:prstGeom prst="rect">
            <a:avLst/>
          </a:prstGeom>
          <a:noFill/>
          <a:ln>
            <a:noFill/>
          </a:ln>
        </p:spPr>
        <p:txBody>
          <a:bodyPr spcFirstLastPara="1" wrap="square" lIns="91425" tIns="45700" rIns="91425" bIns="45700" anchor="t" anchorCtr="0">
            <a:spAutoFit/>
          </a:bodyPr>
          <a:lstStyle/>
          <a:p>
            <a:pPr marL="57150" lvl="0"/>
            <a:r>
              <a:rPr lang="en-US" i="1" dirty="0" smtClean="0">
                <a:latin typeface="Open Sans"/>
                <a:cs typeface="Open Sans"/>
              </a:rPr>
              <a:t>The discipline of initiating, planning, executing, controlling and closing the work of a team to achieve specific goals and to meet specific success criteria.</a:t>
            </a:r>
            <a:endParaRPr lang="en-US" i="1"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5933981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59" y="6062980"/>
            <a:ext cx="824360" cy="713739"/>
          </a:xfrm>
          <a:prstGeom prst="rect">
            <a:avLst/>
          </a:prstGeom>
        </p:spPr>
      </p:pic>
      <p:sp>
        <p:nvSpPr>
          <p:cNvPr id="7" name="Google Shape;18;p23"/>
          <p:cNvSpPr txBox="1"/>
          <p:nvPr/>
        </p:nvSpPr>
        <p:spPr>
          <a:xfrm>
            <a:off x="0" y="2736523"/>
            <a:ext cx="4570413"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KEY COMPONENTS</a:t>
            </a:r>
          </a:p>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OF PROJECT</a:t>
            </a:r>
          </a:p>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MANAGEMENT?</a:t>
            </a:r>
            <a:endParaRPr i="1" dirty="0">
              <a:latin typeface="Open Sans"/>
              <a:cs typeface="Open Sans"/>
            </a:endParaRPr>
          </a:p>
        </p:txBody>
      </p:sp>
      <p:pic>
        <p:nvPicPr>
          <p:cNvPr id="2" name="Picture 1" descr="image2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413" y="0"/>
            <a:ext cx="4572000" cy="6858000"/>
          </a:xfrm>
          <a:prstGeom prst="rect">
            <a:avLst/>
          </a:prstGeom>
        </p:spPr>
      </p:pic>
      <p:sp>
        <p:nvSpPr>
          <p:cNvPr id="9" name="TextBox 8"/>
          <p:cNvSpPr txBox="1"/>
          <p:nvPr/>
        </p:nvSpPr>
        <p:spPr>
          <a:xfrm>
            <a:off x="4570413" y="1190199"/>
            <a:ext cx="4572000" cy="338554"/>
          </a:xfrm>
          <a:prstGeom prst="rect">
            <a:avLst/>
          </a:prstGeom>
          <a:noFill/>
        </p:spPr>
        <p:txBody>
          <a:bodyPr wrap="square" rtlCol="0">
            <a:spAutoFit/>
          </a:bodyPr>
          <a:lstStyle/>
          <a:p>
            <a:pPr algn="ctr"/>
            <a:r>
              <a:rPr lang="en-GB" sz="1600" dirty="0" smtClean="0">
                <a:solidFill>
                  <a:schemeClr val="bg1"/>
                </a:solidFill>
              </a:rPr>
              <a:t>Vision</a:t>
            </a:r>
            <a:endParaRPr lang="en-US" sz="1600" dirty="0">
              <a:solidFill>
                <a:schemeClr val="bg1"/>
              </a:solidFill>
            </a:endParaRPr>
          </a:p>
        </p:txBody>
      </p:sp>
      <p:sp>
        <p:nvSpPr>
          <p:cNvPr id="11" name="TextBox 10"/>
          <p:cNvSpPr txBox="1"/>
          <p:nvPr/>
        </p:nvSpPr>
        <p:spPr>
          <a:xfrm>
            <a:off x="4570413" y="1689200"/>
            <a:ext cx="4572000" cy="276999"/>
          </a:xfrm>
          <a:prstGeom prst="rect">
            <a:avLst/>
          </a:prstGeom>
          <a:noFill/>
        </p:spPr>
        <p:txBody>
          <a:bodyPr wrap="square" rtlCol="0">
            <a:spAutoFit/>
          </a:bodyPr>
          <a:lstStyle/>
          <a:p>
            <a:pPr algn="ctr"/>
            <a:r>
              <a:rPr lang="en-US" sz="1200" dirty="0" smtClean="0"/>
              <a:t>What do you want to achieve?</a:t>
            </a:r>
            <a:endParaRPr lang="en-US" sz="1200" dirty="0"/>
          </a:p>
        </p:txBody>
      </p:sp>
      <p:sp>
        <p:nvSpPr>
          <p:cNvPr id="12" name="TextBox 11"/>
          <p:cNvSpPr txBox="1"/>
          <p:nvPr/>
        </p:nvSpPr>
        <p:spPr>
          <a:xfrm>
            <a:off x="4570413" y="3528813"/>
            <a:ext cx="4572000" cy="338554"/>
          </a:xfrm>
          <a:prstGeom prst="rect">
            <a:avLst/>
          </a:prstGeom>
          <a:noFill/>
        </p:spPr>
        <p:txBody>
          <a:bodyPr wrap="square" rtlCol="0">
            <a:spAutoFit/>
          </a:bodyPr>
          <a:lstStyle/>
          <a:p>
            <a:pPr algn="ctr"/>
            <a:r>
              <a:rPr lang="en-GB" sz="1600" dirty="0" smtClean="0">
                <a:solidFill>
                  <a:schemeClr val="bg1"/>
                </a:solidFill>
              </a:rPr>
              <a:t>Resources</a:t>
            </a:r>
            <a:endParaRPr lang="en-US" sz="1600" dirty="0">
              <a:solidFill>
                <a:schemeClr val="bg1"/>
              </a:solidFill>
            </a:endParaRPr>
          </a:p>
        </p:txBody>
      </p:sp>
      <p:sp>
        <p:nvSpPr>
          <p:cNvPr id="13" name="TextBox 12"/>
          <p:cNvSpPr txBox="1"/>
          <p:nvPr/>
        </p:nvSpPr>
        <p:spPr>
          <a:xfrm>
            <a:off x="4570413" y="4699028"/>
            <a:ext cx="4572000" cy="338554"/>
          </a:xfrm>
          <a:prstGeom prst="rect">
            <a:avLst/>
          </a:prstGeom>
          <a:noFill/>
        </p:spPr>
        <p:txBody>
          <a:bodyPr wrap="square" rtlCol="0">
            <a:spAutoFit/>
          </a:bodyPr>
          <a:lstStyle/>
          <a:p>
            <a:pPr algn="ctr"/>
            <a:r>
              <a:rPr lang="en-GB" sz="1600" dirty="0" smtClean="0">
                <a:solidFill>
                  <a:schemeClr val="bg1"/>
                </a:solidFill>
              </a:rPr>
              <a:t>Review/reflection</a:t>
            </a:r>
            <a:endParaRPr lang="en-US" sz="1600" dirty="0">
              <a:solidFill>
                <a:schemeClr val="bg1"/>
              </a:solidFill>
            </a:endParaRPr>
          </a:p>
        </p:txBody>
      </p:sp>
      <p:sp>
        <p:nvSpPr>
          <p:cNvPr id="14" name="TextBox 13"/>
          <p:cNvSpPr txBox="1"/>
          <p:nvPr/>
        </p:nvSpPr>
        <p:spPr>
          <a:xfrm>
            <a:off x="4572000" y="2848530"/>
            <a:ext cx="4572000" cy="276999"/>
          </a:xfrm>
          <a:prstGeom prst="rect">
            <a:avLst/>
          </a:prstGeom>
          <a:noFill/>
        </p:spPr>
        <p:txBody>
          <a:bodyPr wrap="square" rtlCol="0">
            <a:spAutoFit/>
          </a:bodyPr>
          <a:lstStyle/>
          <a:p>
            <a:pPr algn="ctr"/>
            <a:r>
              <a:rPr lang="en-US" sz="1200" dirty="0" smtClean="0"/>
              <a:t>What are the steps needed to get you there?</a:t>
            </a:r>
            <a:endParaRPr lang="en-US" sz="1200" dirty="0"/>
          </a:p>
        </p:txBody>
      </p:sp>
      <p:sp>
        <p:nvSpPr>
          <p:cNvPr id="15" name="TextBox 14"/>
          <p:cNvSpPr txBox="1"/>
          <p:nvPr/>
        </p:nvSpPr>
        <p:spPr>
          <a:xfrm>
            <a:off x="5207000" y="3918965"/>
            <a:ext cx="3374571" cy="461665"/>
          </a:xfrm>
          <a:prstGeom prst="rect">
            <a:avLst/>
          </a:prstGeom>
          <a:noFill/>
        </p:spPr>
        <p:txBody>
          <a:bodyPr wrap="square" rtlCol="0">
            <a:spAutoFit/>
          </a:bodyPr>
          <a:lstStyle/>
          <a:p>
            <a:pPr algn="ctr"/>
            <a:r>
              <a:rPr lang="en-US" sz="1200" dirty="0"/>
              <a:t>What are the resources you need to achieve each step? e.g. people, money, equipment</a:t>
            </a:r>
          </a:p>
        </p:txBody>
      </p:sp>
      <p:sp>
        <p:nvSpPr>
          <p:cNvPr id="16" name="TextBox 15"/>
          <p:cNvSpPr txBox="1"/>
          <p:nvPr/>
        </p:nvSpPr>
        <p:spPr>
          <a:xfrm>
            <a:off x="4572000" y="5080103"/>
            <a:ext cx="4572000" cy="461665"/>
          </a:xfrm>
          <a:prstGeom prst="rect">
            <a:avLst/>
          </a:prstGeom>
          <a:noFill/>
        </p:spPr>
        <p:txBody>
          <a:bodyPr wrap="square" rtlCol="0">
            <a:spAutoFit/>
          </a:bodyPr>
          <a:lstStyle/>
          <a:p>
            <a:pPr algn="ctr"/>
            <a:r>
              <a:rPr lang="en-US" sz="1200" dirty="0"/>
              <a:t>Did you achieve the vision?</a:t>
            </a:r>
            <a:br>
              <a:rPr lang="en-US" sz="1200" dirty="0"/>
            </a:br>
            <a:r>
              <a:rPr lang="en-US" sz="1200" dirty="0" smtClean="0"/>
              <a:t>What </a:t>
            </a:r>
            <a:r>
              <a:rPr lang="en-US" sz="1200" dirty="0"/>
              <a:t>would you do differently next time?</a:t>
            </a:r>
          </a:p>
        </p:txBody>
      </p:sp>
      <p:sp>
        <p:nvSpPr>
          <p:cNvPr id="17" name="TextBox 16"/>
          <p:cNvSpPr txBox="1"/>
          <p:nvPr/>
        </p:nvSpPr>
        <p:spPr>
          <a:xfrm>
            <a:off x="4572000" y="2359898"/>
            <a:ext cx="4572000" cy="338554"/>
          </a:xfrm>
          <a:prstGeom prst="rect">
            <a:avLst/>
          </a:prstGeom>
          <a:noFill/>
        </p:spPr>
        <p:txBody>
          <a:bodyPr wrap="square" rtlCol="0">
            <a:spAutoFit/>
          </a:bodyPr>
          <a:lstStyle/>
          <a:p>
            <a:pPr algn="ctr"/>
            <a:r>
              <a:rPr lang="en-GB" sz="1600" dirty="0" smtClean="0">
                <a:solidFill>
                  <a:schemeClr val="bg1"/>
                </a:solidFill>
              </a:rPr>
              <a:t>Action</a:t>
            </a:r>
            <a:endParaRPr lang="en-US" sz="1600" dirty="0">
              <a:solidFill>
                <a:schemeClr val="bg1"/>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9" name="Picture 18"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8600068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 y="2117719"/>
            <a:ext cx="457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359" y="6062980"/>
            <a:ext cx="824360" cy="713739"/>
          </a:xfrm>
          <a:prstGeom prst="rect">
            <a:avLst/>
          </a:prstGeom>
        </p:spPr>
      </p:pic>
      <p:sp>
        <p:nvSpPr>
          <p:cNvPr id="9" name="TextBox 8"/>
          <p:cNvSpPr txBox="1"/>
          <p:nvPr/>
        </p:nvSpPr>
        <p:spPr>
          <a:xfrm>
            <a:off x="-3174" y="3307918"/>
            <a:ext cx="4572000" cy="338554"/>
          </a:xfrm>
          <a:prstGeom prst="rect">
            <a:avLst/>
          </a:prstGeom>
          <a:noFill/>
        </p:spPr>
        <p:txBody>
          <a:bodyPr wrap="square" rtlCol="0">
            <a:spAutoFit/>
          </a:bodyPr>
          <a:lstStyle/>
          <a:p>
            <a:pPr algn="ctr"/>
            <a:r>
              <a:rPr lang="en-GB" sz="1600" dirty="0" smtClean="0">
                <a:solidFill>
                  <a:schemeClr val="bg1"/>
                </a:solidFill>
              </a:rPr>
              <a:t>Vision</a:t>
            </a:r>
            <a:endParaRPr lang="en-US" sz="1600" dirty="0">
              <a:solidFill>
                <a:schemeClr val="bg1"/>
              </a:solidFill>
            </a:endParaRPr>
          </a:p>
        </p:txBody>
      </p:sp>
      <p:sp>
        <p:nvSpPr>
          <p:cNvPr id="11" name="TextBox 10"/>
          <p:cNvSpPr txBox="1"/>
          <p:nvPr/>
        </p:nvSpPr>
        <p:spPr>
          <a:xfrm>
            <a:off x="-3174" y="3806919"/>
            <a:ext cx="4572000" cy="276999"/>
          </a:xfrm>
          <a:prstGeom prst="rect">
            <a:avLst/>
          </a:prstGeom>
          <a:noFill/>
        </p:spPr>
        <p:txBody>
          <a:bodyPr wrap="square" rtlCol="0">
            <a:spAutoFit/>
          </a:bodyPr>
          <a:lstStyle/>
          <a:p>
            <a:pPr algn="ctr"/>
            <a:r>
              <a:rPr lang="en-US" sz="1200" dirty="0" smtClean="0"/>
              <a:t>Get this Frisbee from A-B, you decide the rest</a:t>
            </a:r>
            <a:r>
              <a:rPr lang="mr-IN" sz="1200" dirty="0" smtClean="0"/>
              <a:t>…</a:t>
            </a:r>
            <a:endParaRPr lang="en-US" sz="1200" dirty="0"/>
          </a:p>
        </p:txBody>
      </p:sp>
      <p:sp>
        <p:nvSpPr>
          <p:cNvPr id="12" name="TextBox 11"/>
          <p:cNvSpPr txBox="1"/>
          <p:nvPr/>
        </p:nvSpPr>
        <p:spPr>
          <a:xfrm>
            <a:off x="-3174" y="4477588"/>
            <a:ext cx="4572000" cy="372409"/>
          </a:xfrm>
          <a:prstGeom prst="rect">
            <a:avLst/>
          </a:prstGeom>
          <a:noFill/>
        </p:spPr>
        <p:txBody>
          <a:bodyPr wrap="square" rtlCol="0">
            <a:spAutoFit/>
          </a:bodyPr>
          <a:lstStyle/>
          <a:p>
            <a:pPr algn="ctr"/>
            <a:r>
              <a:rPr lang="en-GB" sz="1600" dirty="0" smtClean="0">
                <a:solidFill>
                  <a:schemeClr val="bg1"/>
                </a:solidFill>
              </a:rPr>
              <a:t>Resources</a:t>
            </a:r>
            <a:endParaRPr lang="en-US" sz="1600" dirty="0">
              <a:solidFill>
                <a:schemeClr val="bg1"/>
              </a:solidFill>
            </a:endParaRPr>
          </a:p>
        </p:txBody>
      </p:sp>
      <p:sp>
        <p:nvSpPr>
          <p:cNvPr id="14" name="TextBox 13"/>
          <p:cNvSpPr txBox="1"/>
          <p:nvPr/>
        </p:nvSpPr>
        <p:spPr>
          <a:xfrm>
            <a:off x="526143" y="4884610"/>
            <a:ext cx="3626757" cy="461665"/>
          </a:xfrm>
          <a:prstGeom prst="rect">
            <a:avLst/>
          </a:prstGeom>
          <a:noFill/>
        </p:spPr>
        <p:txBody>
          <a:bodyPr wrap="square" rtlCol="0">
            <a:spAutoFit/>
          </a:bodyPr>
          <a:lstStyle/>
          <a:p>
            <a:pPr algn="ctr"/>
            <a:r>
              <a:rPr lang="en-US" sz="1200" dirty="0" smtClean="0"/>
              <a:t>You have a Frisbee and the people in</a:t>
            </a:r>
          </a:p>
          <a:p>
            <a:pPr algn="ctr"/>
            <a:r>
              <a:rPr lang="en-US" sz="1200" dirty="0" smtClean="0"/>
              <a:t>your group, that’s it!</a:t>
            </a:r>
            <a:endParaRPr lang="en-US" sz="1200" dirty="0"/>
          </a:p>
        </p:txBody>
      </p:sp>
      <p:pic>
        <p:nvPicPr>
          <p:cNvPr id="3" name="Picture 2" descr="image2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5" name="Picture 14" descr="EU-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
        <p:nvSpPr>
          <p:cNvPr id="7" name="Google Shape;18;p23"/>
          <p:cNvSpPr txBox="1"/>
          <p:nvPr/>
        </p:nvSpPr>
        <p:spPr>
          <a:xfrm>
            <a:off x="0" y="1036571"/>
            <a:ext cx="4570413" cy="1877397"/>
          </a:xfrm>
          <a:prstGeom prst="rect">
            <a:avLst/>
          </a:prstGeom>
          <a:noFill/>
          <a:ln>
            <a:noFill/>
          </a:ln>
        </p:spPr>
        <p:txBody>
          <a:bodyPr spcFirstLastPara="1" wrap="square" lIns="91425" tIns="45700" rIns="91425" bIns="45700" anchor="t" anchorCtr="0">
            <a:spAutoFit/>
          </a:bodyPr>
          <a:lstStyle/>
          <a:p>
            <a:pPr lvl="0" algn="ctr"/>
            <a:r>
              <a:rPr lang="en-US" sz="4000" b="1" dirty="0" smtClean="0">
                <a:solidFill>
                  <a:srgbClr val="29327E"/>
                </a:solidFill>
                <a:latin typeface="Open Sans"/>
                <a:ea typeface="Poppins"/>
                <a:cs typeface="Open Sans"/>
                <a:sym typeface="Poppins"/>
              </a:rPr>
              <a:t>FRISBEE</a:t>
            </a:r>
          </a:p>
          <a:p>
            <a:pPr lvl="0" algn="ctr"/>
            <a:r>
              <a:rPr lang="en-US" sz="4000" b="1" dirty="0" smtClean="0">
                <a:solidFill>
                  <a:srgbClr val="29327E"/>
                </a:solidFill>
                <a:latin typeface="Open Sans"/>
                <a:ea typeface="Poppins"/>
                <a:cs typeface="Open Sans"/>
                <a:sym typeface="Poppins"/>
              </a:rPr>
              <a:t>ACTIVITY</a:t>
            </a:r>
            <a:endParaRPr lang="en-US" sz="4000" b="1" dirty="0">
              <a:solidFill>
                <a:srgbClr val="29327E"/>
              </a:solidFill>
              <a:latin typeface="Open Sans"/>
              <a:ea typeface="Poppins"/>
              <a:cs typeface="Open Sans"/>
              <a:sym typeface="Poppins"/>
            </a:endParaRPr>
          </a:p>
          <a:p>
            <a:pPr lvl="0" algn="ctr"/>
            <a:r>
              <a:rPr lang="en-US" sz="800" b="1" dirty="0">
                <a:solidFill>
                  <a:schemeClr val="dk1"/>
                </a:solidFill>
                <a:latin typeface="Open Sans"/>
                <a:ea typeface="Poppins"/>
                <a:cs typeface="Open Sans"/>
                <a:sym typeface="Poppins"/>
              </a:rPr>
              <a:t>  </a:t>
            </a:r>
          </a:p>
          <a:p>
            <a:pPr lvl="0" algn="ctr"/>
            <a:r>
              <a:rPr lang="en-US" sz="2800" i="1" dirty="0" smtClean="0">
                <a:solidFill>
                  <a:schemeClr val="dk1"/>
                </a:solidFill>
                <a:latin typeface="Open Sans"/>
                <a:ea typeface="Poppins"/>
                <a:cs typeface="Open Sans"/>
                <a:sym typeface="Poppins"/>
              </a:rPr>
              <a:t>Lets have a go</a:t>
            </a:r>
            <a:r>
              <a:rPr lang="mr-IN" sz="2800" i="1" dirty="0" smtClean="0">
                <a:solidFill>
                  <a:schemeClr val="dk1"/>
                </a:solidFill>
                <a:latin typeface="Open Sans"/>
                <a:ea typeface="Poppins"/>
                <a:cs typeface="Open Sans"/>
                <a:sym typeface="Poppins"/>
              </a:rPr>
              <a:t>…</a:t>
            </a:r>
            <a:endParaRPr lang="en-US" sz="2800" i="1" dirty="0">
              <a:latin typeface="Open Sans"/>
              <a:cs typeface="Open Sans"/>
            </a:endParaRPr>
          </a:p>
        </p:txBody>
      </p:sp>
    </p:spTree>
    <p:extLst>
      <p:ext uri="{BB962C8B-B14F-4D97-AF65-F5344CB8AC3E}">
        <p14:creationId xmlns:p14="http://schemas.microsoft.com/office/powerpoint/2010/main" val="2942208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 y="-961463"/>
            <a:ext cx="457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359" y="6062980"/>
            <a:ext cx="824360" cy="713739"/>
          </a:xfrm>
          <a:prstGeom prst="rect">
            <a:avLst/>
          </a:prstGeom>
        </p:spPr>
      </p:pic>
      <p:sp>
        <p:nvSpPr>
          <p:cNvPr id="9" name="TextBox 8"/>
          <p:cNvSpPr txBox="1"/>
          <p:nvPr/>
        </p:nvSpPr>
        <p:spPr>
          <a:xfrm>
            <a:off x="-3174" y="2213453"/>
            <a:ext cx="4572000" cy="461665"/>
          </a:xfrm>
          <a:prstGeom prst="rect">
            <a:avLst/>
          </a:prstGeom>
          <a:noFill/>
        </p:spPr>
        <p:txBody>
          <a:bodyPr wrap="square" rtlCol="0">
            <a:spAutoFit/>
          </a:bodyPr>
          <a:lstStyle/>
          <a:p>
            <a:pPr algn="ctr"/>
            <a:r>
              <a:rPr lang="en-GB" sz="2400" dirty="0" smtClean="0">
                <a:solidFill>
                  <a:schemeClr val="bg1"/>
                </a:solidFill>
              </a:rPr>
              <a:t>Review/reflection</a:t>
            </a:r>
            <a:endParaRPr lang="en-US" sz="2400" dirty="0">
              <a:solidFill>
                <a:schemeClr val="bg1"/>
              </a:solidFill>
            </a:endParaRPr>
          </a:p>
        </p:txBody>
      </p:sp>
      <p:sp>
        <p:nvSpPr>
          <p:cNvPr id="12" name="TextBox 11"/>
          <p:cNvSpPr txBox="1"/>
          <p:nvPr/>
        </p:nvSpPr>
        <p:spPr>
          <a:xfrm>
            <a:off x="-3174" y="4477588"/>
            <a:ext cx="4572000" cy="372409"/>
          </a:xfrm>
          <a:prstGeom prst="rect">
            <a:avLst/>
          </a:prstGeom>
          <a:noFill/>
        </p:spPr>
        <p:txBody>
          <a:bodyPr wrap="square" rtlCol="0">
            <a:spAutoFit/>
          </a:bodyPr>
          <a:lstStyle/>
          <a:p>
            <a:pPr algn="ctr"/>
            <a:r>
              <a:rPr lang="en-GB" sz="1600" dirty="0" smtClean="0">
                <a:solidFill>
                  <a:schemeClr val="bg1"/>
                </a:solidFill>
              </a:rPr>
              <a:t>Resources</a:t>
            </a:r>
            <a:endParaRPr lang="en-US" sz="1600" dirty="0">
              <a:solidFill>
                <a:schemeClr val="bg1"/>
              </a:solidFill>
            </a:endParaRPr>
          </a:p>
        </p:txBody>
      </p:sp>
      <p:sp>
        <p:nvSpPr>
          <p:cNvPr id="14" name="TextBox 13"/>
          <p:cNvSpPr txBox="1"/>
          <p:nvPr/>
        </p:nvSpPr>
        <p:spPr>
          <a:xfrm>
            <a:off x="644067" y="2873944"/>
            <a:ext cx="3383648" cy="1477328"/>
          </a:xfrm>
          <a:prstGeom prst="rect">
            <a:avLst/>
          </a:prstGeom>
          <a:noFill/>
        </p:spPr>
        <p:txBody>
          <a:bodyPr wrap="square" rtlCol="0">
            <a:spAutoFit/>
          </a:bodyPr>
          <a:lstStyle/>
          <a:p>
            <a:pPr marL="171450" indent="-171450">
              <a:buFont typeface="Arial"/>
              <a:buChar char="•"/>
            </a:pPr>
            <a:r>
              <a:rPr lang="en-US" dirty="0"/>
              <a:t>Did you achieve the vision</a:t>
            </a:r>
            <a:r>
              <a:rPr lang="en-US" dirty="0" smtClean="0"/>
              <a:t>?</a:t>
            </a:r>
          </a:p>
          <a:p>
            <a:pPr marL="171450" indent="-171450">
              <a:buFont typeface="Arial"/>
              <a:buChar char="•"/>
            </a:pPr>
            <a:r>
              <a:rPr lang="en-US" dirty="0" smtClean="0"/>
              <a:t>Did </a:t>
            </a:r>
            <a:r>
              <a:rPr lang="en-US" dirty="0"/>
              <a:t>you adapt the vision</a:t>
            </a:r>
            <a:r>
              <a:rPr lang="en-US" dirty="0" smtClean="0"/>
              <a:t>?</a:t>
            </a:r>
          </a:p>
          <a:p>
            <a:pPr marL="171450" indent="-171450">
              <a:buFont typeface="Arial"/>
              <a:buChar char="•"/>
            </a:pPr>
            <a:r>
              <a:rPr lang="en-US" dirty="0" smtClean="0"/>
              <a:t>What </a:t>
            </a:r>
            <a:r>
              <a:rPr lang="en-US" dirty="0"/>
              <a:t>went well</a:t>
            </a:r>
            <a:r>
              <a:rPr lang="en-US" dirty="0" smtClean="0"/>
              <a:t>?</a:t>
            </a:r>
          </a:p>
          <a:p>
            <a:pPr marL="171450" indent="-171450">
              <a:buFont typeface="Arial"/>
              <a:buChar char="•"/>
            </a:pPr>
            <a:r>
              <a:rPr lang="en-US" dirty="0" smtClean="0"/>
              <a:t>What </a:t>
            </a:r>
            <a:r>
              <a:rPr lang="en-US" dirty="0"/>
              <a:t>would you do differently next time?</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1" name="Picture 10" descr="EU-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1032770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982744"/>
            <a:ext cx="45720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AIMS</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By the end of this module you will:</a:t>
            </a:r>
            <a:endParaRPr i="1" dirty="0">
              <a:latin typeface="Open Sans"/>
              <a:cs typeface="Open Sans"/>
            </a:endParaRPr>
          </a:p>
        </p:txBody>
      </p:sp>
      <p:sp>
        <p:nvSpPr>
          <p:cNvPr id="10" name="Google Shape;18;p23"/>
          <p:cNvSpPr txBox="1"/>
          <p:nvPr/>
        </p:nvSpPr>
        <p:spPr>
          <a:xfrm>
            <a:off x="4998720" y="2833132"/>
            <a:ext cx="3738880" cy="1169511"/>
          </a:xfrm>
          <a:prstGeom prst="rect">
            <a:avLst/>
          </a:prstGeom>
          <a:noFill/>
          <a:ln>
            <a:noFill/>
          </a:ln>
        </p:spPr>
        <p:txBody>
          <a:bodyPr spcFirstLastPara="1" wrap="square" lIns="91425" tIns="45700" rIns="91425" bIns="45700" anchor="t" anchorCtr="0">
            <a:spAutoFit/>
          </a:bodyPr>
          <a:lstStyle/>
          <a:p>
            <a:pPr marL="400050" lvl="0" indent="-342900">
              <a:buFont typeface="+mj-lt"/>
              <a:buAutoNum type="arabicPeriod"/>
            </a:pPr>
            <a:r>
              <a:rPr lang="en-US" sz="1400" dirty="0" smtClean="0"/>
              <a:t>Recognise </a:t>
            </a:r>
            <a:r>
              <a:rPr lang="en-US" sz="1400" dirty="0"/>
              <a:t>the value of communication and how to communicate with different </a:t>
            </a:r>
            <a:r>
              <a:rPr lang="en-US" sz="1400" dirty="0" smtClean="0"/>
              <a:t>groups</a:t>
            </a:r>
            <a:br>
              <a:rPr lang="en-US" sz="1400" dirty="0" smtClean="0"/>
            </a:br>
            <a:endParaRPr lang="en-US" sz="1400" dirty="0" smtClean="0"/>
          </a:p>
          <a:p>
            <a:pPr marL="400050" lvl="0" indent="-342900">
              <a:buFont typeface="+mj-lt"/>
              <a:buAutoNum type="arabicPeriod"/>
            </a:pPr>
            <a:r>
              <a:rPr lang="en-US" sz="1400" dirty="0"/>
              <a:t>Recognise the value of public speaking and how to improve your own</a:t>
            </a:r>
            <a:endParaRPr lang="en-US" sz="1400"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6925073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59" y="6062980"/>
            <a:ext cx="824360" cy="713739"/>
          </a:xfrm>
          <a:prstGeom prst="rect">
            <a:avLst/>
          </a:prstGeom>
        </p:spPr>
      </p:pic>
      <p:sp>
        <p:nvSpPr>
          <p:cNvPr id="7" name="Google Shape;18;p23"/>
          <p:cNvSpPr txBox="1"/>
          <p:nvPr/>
        </p:nvSpPr>
        <p:spPr>
          <a:xfrm>
            <a:off x="0" y="2628801"/>
            <a:ext cx="4572000" cy="16003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CREATE YOUR</a:t>
            </a:r>
          </a:p>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ELEVATOR PITCH</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You will have 3 minutes to present</a:t>
            </a: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your elevator pitch</a:t>
            </a:r>
            <a:endParaRPr i="1" dirty="0">
              <a:latin typeface="Open Sans"/>
              <a:cs typeface="Open Sans"/>
            </a:endParaRPr>
          </a:p>
        </p:txBody>
      </p:sp>
      <p:pic>
        <p:nvPicPr>
          <p:cNvPr id="2" name="Picture 1" descr="image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412" y="0"/>
            <a:ext cx="4578773" cy="686815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0" name="Picture 9" descr="EU-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0842657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982744"/>
            <a:ext cx="45720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SO WHAT IS</a:t>
            </a:r>
          </a:p>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YOUR VISION?</a:t>
            </a:r>
            <a:endParaRPr i="1" dirty="0">
              <a:latin typeface="Open Sans"/>
              <a:cs typeface="Open Sans"/>
            </a:endParaRPr>
          </a:p>
        </p:txBody>
      </p:sp>
      <p:sp>
        <p:nvSpPr>
          <p:cNvPr id="10" name="Google Shape;18;p23"/>
          <p:cNvSpPr txBox="1"/>
          <p:nvPr/>
        </p:nvSpPr>
        <p:spPr>
          <a:xfrm>
            <a:off x="4980214" y="1902116"/>
            <a:ext cx="3710215" cy="3046947"/>
          </a:xfrm>
          <a:prstGeom prst="rect">
            <a:avLst/>
          </a:prstGeom>
          <a:noFill/>
          <a:ln>
            <a:noFill/>
          </a:ln>
        </p:spPr>
        <p:txBody>
          <a:bodyPr spcFirstLastPara="1" wrap="square" lIns="91425" tIns="45700" rIns="91425" bIns="45700" anchor="t" anchorCtr="0">
            <a:spAutoFit/>
          </a:bodyPr>
          <a:lstStyle/>
          <a:p>
            <a:pPr marL="342900" lvl="0" indent="-285750">
              <a:buFont typeface="Arial"/>
              <a:buChar char="•"/>
            </a:pPr>
            <a:r>
              <a:rPr lang="en-US" sz="1600" dirty="0"/>
              <a:t>In small groups come up with your own vision for something you would like to achieve in your youth </a:t>
            </a:r>
            <a:r>
              <a:rPr lang="en-US" sz="1600" dirty="0" smtClean="0"/>
              <a:t>organisation</a:t>
            </a:r>
            <a:br>
              <a:rPr lang="en-US" sz="1600" dirty="0" smtClean="0"/>
            </a:br>
            <a:endParaRPr lang="en-US" sz="1600" dirty="0" smtClean="0"/>
          </a:p>
          <a:p>
            <a:pPr marL="342900" lvl="0" indent="-285750">
              <a:buFont typeface="Arial"/>
              <a:buChar char="•"/>
            </a:pPr>
            <a:r>
              <a:rPr lang="en-US" sz="1600" dirty="0" smtClean="0"/>
              <a:t>What </a:t>
            </a:r>
            <a:r>
              <a:rPr lang="en-US" sz="1600" dirty="0"/>
              <a:t>do you want to achieve</a:t>
            </a:r>
            <a:r>
              <a:rPr lang="en-US" sz="1600" dirty="0" smtClean="0"/>
              <a:t>?</a:t>
            </a:r>
            <a:br>
              <a:rPr lang="en-US" sz="1600" dirty="0" smtClean="0"/>
            </a:br>
            <a:endParaRPr lang="en-US" sz="1600" dirty="0" smtClean="0"/>
          </a:p>
          <a:p>
            <a:pPr marL="342900" lvl="0" indent="-285750">
              <a:buFont typeface="Arial"/>
              <a:buChar char="•"/>
            </a:pPr>
            <a:r>
              <a:rPr lang="en-US" sz="1600" dirty="0" smtClean="0"/>
              <a:t>What </a:t>
            </a:r>
            <a:r>
              <a:rPr lang="en-US" sz="1600" dirty="0"/>
              <a:t>will be the impact of the project</a:t>
            </a:r>
            <a:r>
              <a:rPr lang="en-US" sz="1600" dirty="0" smtClean="0"/>
              <a:t>?</a:t>
            </a:r>
            <a:br>
              <a:rPr lang="en-US" sz="1600" dirty="0" smtClean="0"/>
            </a:br>
            <a:endParaRPr lang="en-US" sz="1600" dirty="0" smtClean="0"/>
          </a:p>
          <a:p>
            <a:pPr marL="342900" lvl="0" indent="-285750">
              <a:buFont typeface="Arial"/>
              <a:buChar char="•"/>
            </a:pPr>
            <a:r>
              <a:rPr lang="en-US" sz="1600" dirty="0" smtClean="0"/>
              <a:t>How </a:t>
            </a:r>
            <a:r>
              <a:rPr lang="en-US" sz="1600" dirty="0"/>
              <a:t>will you demonstrate/promote what has actually been achieved?</a:t>
            </a:r>
            <a:endParaRPr lang="en-US" sz="1600" i="1"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65982926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982744"/>
            <a:ext cx="45720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WHAT DO YOU NEED</a:t>
            </a:r>
          </a:p>
          <a:p>
            <a:pPr marL="0" marR="0" lvl="0" indent="0" algn="ctr" rtl="0">
              <a:lnSpc>
                <a:spcPct val="100000"/>
              </a:lnSpc>
              <a:spcBef>
                <a:spcPts val="0"/>
              </a:spcBef>
              <a:spcAft>
                <a:spcPts val="0"/>
              </a:spcAft>
              <a:buNone/>
            </a:pPr>
            <a:r>
              <a:rPr lang="en-GB" sz="2800" b="1" i="1" dirty="0" smtClean="0">
                <a:solidFill>
                  <a:srgbClr val="29327E"/>
                </a:solidFill>
                <a:latin typeface="Open Sans"/>
                <a:ea typeface="Poppins"/>
                <a:cs typeface="Open Sans"/>
                <a:sym typeface="Poppins"/>
              </a:rPr>
              <a:t>TO GET THERE?</a:t>
            </a:r>
            <a:endParaRPr i="1" dirty="0">
              <a:latin typeface="Open Sans"/>
              <a:cs typeface="Open Sans"/>
            </a:endParaRPr>
          </a:p>
        </p:txBody>
      </p:sp>
      <p:sp>
        <p:nvSpPr>
          <p:cNvPr id="10" name="Google Shape;18;p23"/>
          <p:cNvSpPr txBox="1"/>
          <p:nvPr/>
        </p:nvSpPr>
        <p:spPr>
          <a:xfrm>
            <a:off x="4980214" y="2274858"/>
            <a:ext cx="3710215" cy="2308284"/>
          </a:xfrm>
          <a:prstGeom prst="rect">
            <a:avLst/>
          </a:prstGeom>
          <a:noFill/>
          <a:ln>
            <a:noFill/>
          </a:ln>
        </p:spPr>
        <p:txBody>
          <a:bodyPr spcFirstLastPara="1" wrap="square" lIns="91425" tIns="45700" rIns="91425" bIns="45700" anchor="t" anchorCtr="0">
            <a:spAutoFit/>
          </a:bodyPr>
          <a:lstStyle/>
          <a:p>
            <a:pPr marL="342900" lvl="0" indent="-285750">
              <a:buFont typeface="Arial"/>
              <a:buChar char="•"/>
            </a:pPr>
            <a:r>
              <a:rPr lang="en-US" sz="1600" dirty="0"/>
              <a:t>What do you need to complete the project</a:t>
            </a:r>
            <a:r>
              <a:rPr lang="en-US" sz="1600" dirty="0" smtClean="0"/>
              <a:t>?</a:t>
            </a:r>
            <a:br>
              <a:rPr lang="en-US" sz="1600" dirty="0" smtClean="0"/>
            </a:br>
            <a:endParaRPr lang="en-US" sz="1600" dirty="0" smtClean="0"/>
          </a:p>
          <a:p>
            <a:pPr marL="342900" lvl="0" indent="-285750">
              <a:buFont typeface="Arial"/>
              <a:buChar char="•"/>
            </a:pPr>
            <a:r>
              <a:rPr lang="en-US" sz="1600" dirty="0" smtClean="0"/>
              <a:t>People</a:t>
            </a:r>
            <a:r>
              <a:rPr lang="en-US" sz="1600" dirty="0"/>
              <a:t>, equipment, facilities, funding or anything else you think is </a:t>
            </a:r>
            <a:r>
              <a:rPr lang="en-US" sz="1600" dirty="0" smtClean="0"/>
              <a:t>needed.</a:t>
            </a:r>
            <a:br>
              <a:rPr lang="en-US" sz="1600" dirty="0" smtClean="0"/>
            </a:br>
            <a:endParaRPr lang="en-US" sz="1600" dirty="0" smtClean="0"/>
          </a:p>
          <a:p>
            <a:pPr marL="342900" lvl="0" indent="-285750">
              <a:buFont typeface="Arial"/>
              <a:buChar char="•"/>
            </a:pPr>
            <a:r>
              <a:rPr lang="en-US" sz="1600" dirty="0" smtClean="0"/>
              <a:t>Include </a:t>
            </a:r>
            <a:r>
              <a:rPr lang="en-US" sz="1600" dirty="0"/>
              <a:t>anything that you think not having would mean you couldn’t complete the project.</a:t>
            </a:r>
            <a:endParaRPr lang="en-US" sz="1600" i="1" dirty="0">
              <a:latin typeface="Open Sans"/>
              <a:cs typeface="Open San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83654911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982744"/>
            <a:ext cx="45720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WHAT MAKES IT</a:t>
            </a:r>
          </a:p>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A SUCCESS?</a:t>
            </a:r>
            <a:endParaRPr i="1" dirty="0">
              <a:latin typeface="Open Sans"/>
              <a:cs typeface="Open Sans"/>
            </a:endParaRPr>
          </a:p>
        </p:txBody>
      </p:sp>
      <p:sp>
        <p:nvSpPr>
          <p:cNvPr id="10" name="Google Shape;18;p23"/>
          <p:cNvSpPr txBox="1"/>
          <p:nvPr/>
        </p:nvSpPr>
        <p:spPr>
          <a:xfrm>
            <a:off x="4980214" y="2521079"/>
            <a:ext cx="3710215" cy="1815841"/>
          </a:xfrm>
          <a:prstGeom prst="rect">
            <a:avLst/>
          </a:prstGeom>
          <a:noFill/>
          <a:ln>
            <a:noFill/>
          </a:ln>
        </p:spPr>
        <p:txBody>
          <a:bodyPr spcFirstLastPara="1" wrap="square" lIns="91425" tIns="45700" rIns="91425" bIns="45700" anchor="t" anchorCtr="0">
            <a:spAutoFit/>
          </a:bodyPr>
          <a:lstStyle/>
          <a:p>
            <a:pPr marL="342900" lvl="0" indent="-285750">
              <a:buFont typeface="Arial"/>
              <a:buChar char="•"/>
            </a:pPr>
            <a:r>
              <a:rPr lang="en-US" sz="1600" dirty="0"/>
              <a:t>Think about how you will reflect on the </a:t>
            </a:r>
            <a:r>
              <a:rPr lang="en-US" sz="1600" dirty="0" smtClean="0"/>
              <a:t>project</a:t>
            </a:r>
            <a:br>
              <a:rPr lang="en-US" sz="1600" dirty="0" smtClean="0"/>
            </a:br>
            <a:endParaRPr lang="en-US" sz="1600" dirty="0" smtClean="0"/>
          </a:p>
          <a:p>
            <a:pPr marL="342900" lvl="0" indent="-285750">
              <a:buFont typeface="Arial"/>
              <a:buChar char="•"/>
            </a:pPr>
            <a:r>
              <a:rPr lang="en-US" sz="1600" dirty="0" smtClean="0"/>
              <a:t>What </a:t>
            </a:r>
            <a:r>
              <a:rPr lang="en-US" sz="1600" dirty="0"/>
              <a:t>would make the project a success</a:t>
            </a:r>
            <a:r>
              <a:rPr lang="en-US" sz="1600" dirty="0" smtClean="0"/>
              <a:t>?</a:t>
            </a:r>
            <a:br>
              <a:rPr lang="en-US" sz="1600" dirty="0" smtClean="0"/>
            </a:br>
            <a:endParaRPr lang="en-US" sz="1600" dirty="0" smtClean="0"/>
          </a:p>
          <a:p>
            <a:pPr marL="342900" lvl="0" indent="-285750">
              <a:buFont typeface="Arial"/>
              <a:buChar char="•"/>
            </a:pPr>
            <a:r>
              <a:rPr lang="en-US" sz="1600" dirty="0" smtClean="0"/>
              <a:t>How </a:t>
            </a:r>
            <a:r>
              <a:rPr lang="en-US" sz="1600" dirty="0"/>
              <a:t>will you measure this success?</a:t>
            </a:r>
            <a:endParaRPr lang="en-US" sz="1600" i="1" dirty="0">
              <a:latin typeface="Open Sans"/>
              <a:cs typeface="Open San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29274303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59" y="6062980"/>
            <a:ext cx="824360" cy="713739"/>
          </a:xfrm>
          <a:prstGeom prst="rect">
            <a:avLst/>
          </a:prstGeom>
        </p:spPr>
      </p:pic>
      <p:sp>
        <p:nvSpPr>
          <p:cNvPr id="7" name="Google Shape;18;p23"/>
          <p:cNvSpPr txBox="1"/>
          <p:nvPr/>
        </p:nvSpPr>
        <p:spPr>
          <a:xfrm>
            <a:off x="-1587" y="2842657"/>
            <a:ext cx="4572000" cy="1169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PITCH TIME</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You will have 3 minutes to present</a:t>
            </a: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your elevator pitch</a:t>
            </a:r>
            <a:endParaRPr i="1" dirty="0">
              <a:latin typeface="Open Sans"/>
              <a:cs typeface="Open Sans"/>
            </a:endParaRPr>
          </a:p>
        </p:txBody>
      </p:sp>
      <p:pic>
        <p:nvPicPr>
          <p:cNvPr id="2" name="Picture 1" descr="image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413" y="10159"/>
            <a:ext cx="4572000" cy="685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pic>
        <p:nvPicPr>
          <p:cNvPr id="12" name="Picture 11" descr="image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412" y="0"/>
            <a:ext cx="4578773" cy="686815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4" name="Picture 13" descr="EU-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spTree>
    <p:extLst>
      <p:ext uri="{BB962C8B-B14F-4D97-AF65-F5344CB8AC3E}">
        <p14:creationId xmlns:p14="http://schemas.microsoft.com/office/powerpoint/2010/main" val="9797257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sp>
        <p:nvSpPr>
          <p:cNvPr id="9" name="Google Shape;18;p23"/>
          <p:cNvSpPr txBox="1"/>
          <p:nvPr/>
        </p:nvSpPr>
        <p:spPr>
          <a:xfrm>
            <a:off x="-9525" y="3198188"/>
            <a:ext cx="4572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rgbClr val="29327E"/>
                </a:solidFill>
                <a:latin typeface="Open Sans"/>
                <a:ea typeface="Poppins"/>
                <a:cs typeface="Open Sans"/>
                <a:sym typeface="Poppins"/>
              </a:rPr>
              <a:t>REFLECTION</a:t>
            </a:r>
            <a:endParaRPr i="1" dirty="0">
              <a:latin typeface="Open Sans"/>
              <a:cs typeface="Open Sans"/>
            </a:endParaRPr>
          </a:p>
        </p:txBody>
      </p:sp>
      <p:sp>
        <p:nvSpPr>
          <p:cNvPr id="10" name="Google Shape;18;p23"/>
          <p:cNvSpPr txBox="1"/>
          <p:nvPr/>
        </p:nvSpPr>
        <p:spPr>
          <a:xfrm>
            <a:off x="4572000" y="2812278"/>
            <a:ext cx="45720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chemeClr val="bg1"/>
                </a:solidFill>
                <a:latin typeface="Open Sans"/>
                <a:ea typeface="Poppins"/>
                <a:cs typeface="Open Sans"/>
                <a:sym typeface="Poppins"/>
              </a:rPr>
              <a:t>WHAT IS THE ONE</a:t>
            </a:r>
          </a:p>
          <a:p>
            <a:pPr marL="0" marR="0" lvl="0" indent="0" algn="ctr" rtl="0">
              <a:lnSpc>
                <a:spcPct val="100000"/>
              </a:lnSpc>
              <a:spcBef>
                <a:spcPts val="0"/>
              </a:spcBef>
              <a:spcAft>
                <a:spcPts val="0"/>
              </a:spcAft>
              <a:buNone/>
            </a:pPr>
            <a:r>
              <a:rPr lang="en-GB" sz="2400" b="1" u="none" strike="noStrike" cap="none" dirty="0" smtClean="0">
                <a:solidFill>
                  <a:schemeClr val="bg1"/>
                </a:solidFill>
                <a:latin typeface="Open Sans"/>
                <a:ea typeface="Poppins"/>
                <a:cs typeface="Open Sans"/>
                <a:sym typeface="Poppins"/>
              </a:rPr>
              <a:t>THING THAT YOU WILL</a:t>
            </a:r>
          </a:p>
          <a:p>
            <a:pPr marL="0" marR="0" lvl="0" indent="0" algn="ctr" rtl="0">
              <a:lnSpc>
                <a:spcPct val="100000"/>
              </a:lnSpc>
              <a:spcBef>
                <a:spcPts val="0"/>
              </a:spcBef>
              <a:spcAft>
                <a:spcPts val="0"/>
              </a:spcAft>
              <a:buNone/>
            </a:pPr>
            <a:r>
              <a:rPr lang="en-GB" sz="2400" b="1" u="none" strike="noStrike" cap="none" dirty="0" smtClean="0">
                <a:solidFill>
                  <a:schemeClr val="bg1"/>
                </a:solidFill>
                <a:latin typeface="Open Sans"/>
                <a:ea typeface="Poppins"/>
                <a:cs typeface="Open Sans"/>
                <a:sym typeface="Poppins"/>
              </a:rPr>
              <a:t>DO AFTER THIS SESSION?</a:t>
            </a:r>
            <a:endParaRPr i="1" dirty="0">
              <a:solidFill>
                <a:schemeClr val="bg1"/>
              </a:solidFill>
              <a:latin typeface="Open Sans"/>
              <a:cs typeface="Open San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2" name="Picture 11"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3820088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184699" y="2971632"/>
            <a:ext cx="2997200"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ICEBREAKER</a:t>
            </a:r>
          </a:p>
          <a:p>
            <a:pPr marL="0" marR="0" lvl="0" indent="0" algn="ctr" rtl="0">
              <a:lnSpc>
                <a:spcPct val="100000"/>
              </a:lnSpc>
              <a:spcBef>
                <a:spcPts val="0"/>
              </a:spcBef>
              <a:spcAft>
                <a:spcPts val="0"/>
              </a:spcAft>
              <a:buNone/>
            </a:pPr>
            <a:r>
              <a:rPr lang="en-GB" sz="600" b="1" dirty="0" smtClean="0">
                <a:solidFill>
                  <a:schemeClr val="dk1"/>
                </a:solidFill>
                <a:latin typeface="Open Sans"/>
                <a:ea typeface="Poppins"/>
                <a:cs typeface="Open Sans"/>
                <a:sym typeface="Poppins"/>
              </a:rPr>
              <a:t>  </a:t>
            </a:r>
            <a:endParaRPr sz="600" b="1" u="none" strike="noStrike" cap="none" dirty="0" smtClean="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Networking Bingo!</a:t>
            </a:r>
            <a:endParaRPr i="1" dirty="0">
              <a:latin typeface="Open Sans"/>
              <a:cs typeface="Open Sans"/>
            </a:endParaRPr>
          </a:p>
        </p:txBody>
      </p:sp>
      <p:pic>
        <p:nvPicPr>
          <p:cNvPr id="3" name="Picture 2" descr="imag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139" y="558201"/>
            <a:ext cx="5257002" cy="5320076"/>
          </a:xfrm>
          <a:prstGeom prst="rect">
            <a:avLst/>
          </a:prstGeom>
        </p:spPr>
      </p:pic>
      <p:sp>
        <p:nvSpPr>
          <p:cNvPr id="4" name="TextBox 3"/>
          <p:cNvSpPr txBox="1"/>
          <p:nvPr/>
        </p:nvSpPr>
        <p:spPr>
          <a:xfrm>
            <a:off x="3438069" y="752929"/>
            <a:ext cx="834571" cy="646331"/>
          </a:xfrm>
          <a:prstGeom prst="rect">
            <a:avLst/>
          </a:prstGeom>
          <a:noFill/>
        </p:spPr>
        <p:txBody>
          <a:bodyPr wrap="square" rtlCol="0">
            <a:spAutoFit/>
          </a:bodyPr>
          <a:lstStyle/>
          <a:p>
            <a:pPr algn="ctr"/>
            <a:r>
              <a:rPr lang="en-US" sz="900" b="1" dirty="0"/>
              <a:t>Does not live in the country they were born in</a:t>
            </a:r>
          </a:p>
        </p:txBody>
      </p:sp>
      <p:sp>
        <p:nvSpPr>
          <p:cNvPr id="9" name="TextBox 8"/>
          <p:cNvSpPr txBox="1"/>
          <p:nvPr/>
        </p:nvSpPr>
        <p:spPr>
          <a:xfrm>
            <a:off x="4488758" y="910039"/>
            <a:ext cx="834571" cy="369332"/>
          </a:xfrm>
          <a:prstGeom prst="rect">
            <a:avLst/>
          </a:prstGeom>
          <a:noFill/>
        </p:spPr>
        <p:txBody>
          <a:bodyPr wrap="square" rtlCol="0">
            <a:spAutoFit/>
          </a:bodyPr>
          <a:lstStyle/>
          <a:p>
            <a:pPr algn="ctr"/>
            <a:r>
              <a:rPr lang="en-US" sz="900" b="1" dirty="0" smtClean="0"/>
              <a:t>Likes</a:t>
            </a:r>
          </a:p>
          <a:p>
            <a:pPr algn="ctr"/>
            <a:r>
              <a:rPr lang="en-US" sz="900" b="1" dirty="0" smtClean="0"/>
              <a:t>Sushi</a:t>
            </a:r>
            <a:endParaRPr lang="en-US" sz="900" b="1" dirty="0"/>
          </a:p>
        </p:txBody>
      </p:sp>
      <p:sp>
        <p:nvSpPr>
          <p:cNvPr id="10" name="TextBox 9"/>
          <p:cNvSpPr txBox="1"/>
          <p:nvPr/>
        </p:nvSpPr>
        <p:spPr>
          <a:xfrm>
            <a:off x="5537630" y="910044"/>
            <a:ext cx="834571" cy="369332"/>
          </a:xfrm>
          <a:prstGeom prst="rect">
            <a:avLst/>
          </a:prstGeom>
          <a:noFill/>
        </p:spPr>
        <p:txBody>
          <a:bodyPr wrap="square" rtlCol="0">
            <a:spAutoFit/>
          </a:bodyPr>
          <a:lstStyle/>
          <a:p>
            <a:pPr algn="ctr"/>
            <a:r>
              <a:rPr lang="en-US" sz="900" b="1" dirty="0" smtClean="0"/>
              <a:t>Can</a:t>
            </a:r>
          </a:p>
          <a:p>
            <a:pPr algn="ctr"/>
            <a:r>
              <a:rPr lang="en-US" sz="900" b="1" dirty="0" smtClean="0"/>
              <a:t>Juggle</a:t>
            </a:r>
            <a:endParaRPr lang="en-US" sz="900" b="1" dirty="0"/>
          </a:p>
        </p:txBody>
      </p:sp>
      <p:sp>
        <p:nvSpPr>
          <p:cNvPr id="11" name="TextBox 10"/>
          <p:cNvSpPr txBox="1"/>
          <p:nvPr/>
        </p:nvSpPr>
        <p:spPr>
          <a:xfrm>
            <a:off x="6593112" y="845222"/>
            <a:ext cx="834571" cy="507831"/>
          </a:xfrm>
          <a:prstGeom prst="rect">
            <a:avLst/>
          </a:prstGeom>
          <a:noFill/>
        </p:spPr>
        <p:txBody>
          <a:bodyPr wrap="square" rtlCol="0">
            <a:spAutoFit/>
          </a:bodyPr>
          <a:lstStyle/>
          <a:p>
            <a:pPr algn="ctr"/>
            <a:r>
              <a:rPr lang="en-US" sz="900" b="1" dirty="0" smtClean="0"/>
              <a:t>Has never been on an airplane</a:t>
            </a:r>
            <a:endParaRPr lang="en-US" sz="900" b="1" dirty="0"/>
          </a:p>
        </p:txBody>
      </p:sp>
      <p:sp>
        <p:nvSpPr>
          <p:cNvPr id="12" name="TextBox 11"/>
          <p:cNvSpPr txBox="1"/>
          <p:nvPr/>
        </p:nvSpPr>
        <p:spPr>
          <a:xfrm>
            <a:off x="7645395" y="959744"/>
            <a:ext cx="834571" cy="230832"/>
          </a:xfrm>
          <a:prstGeom prst="rect">
            <a:avLst/>
          </a:prstGeom>
          <a:noFill/>
        </p:spPr>
        <p:txBody>
          <a:bodyPr wrap="square" rtlCol="0">
            <a:spAutoFit/>
          </a:bodyPr>
          <a:lstStyle/>
          <a:p>
            <a:pPr algn="ctr"/>
            <a:r>
              <a:rPr lang="en-US" sz="900" b="1" dirty="0" smtClean="0"/>
              <a:t>Left handed</a:t>
            </a:r>
            <a:endParaRPr lang="en-US" sz="900" b="1" dirty="0"/>
          </a:p>
        </p:txBody>
      </p:sp>
      <p:sp>
        <p:nvSpPr>
          <p:cNvPr id="13" name="TextBox 12"/>
          <p:cNvSpPr txBox="1"/>
          <p:nvPr/>
        </p:nvSpPr>
        <p:spPr>
          <a:xfrm>
            <a:off x="3438069" y="1875967"/>
            <a:ext cx="834571" cy="507831"/>
          </a:xfrm>
          <a:prstGeom prst="rect">
            <a:avLst/>
          </a:prstGeom>
          <a:noFill/>
        </p:spPr>
        <p:txBody>
          <a:bodyPr wrap="square" rtlCol="0">
            <a:spAutoFit/>
          </a:bodyPr>
          <a:lstStyle/>
          <a:p>
            <a:pPr algn="ctr"/>
            <a:r>
              <a:rPr lang="en-US" sz="900" b="1" dirty="0" smtClean="0"/>
              <a:t>Can speak another language</a:t>
            </a:r>
            <a:endParaRPr lang="en-US" sz="900" b="1" dirty="0"/>
          </a:p>
        </p:txBody>
      </p:sp>
      <p:sp>
        <p:nvSpPr>
          <p:cNvPr id="14" name="TextBox 13"/>
          <p:cNvSpPr txBox="1"/>
          <p:nvPr/>
        </p:nvSpPr>
        <p:spPr>
          <a:xfrm>
            <a:off x="4479687" y="1869799"/>
            <a:ext cx="834571" cy="507831"/>
          </a:xfrm>
          <a:prstGeom prst="rect">
            <a:avLst/>
          </a:prstGeom>
          <a:noFill/>
        </p:spPr>
        <p:txBody>
          <a:bodyPr wrap="square" rtlCol="0">
            <a:spAutoFit/>
          </a:bodyPr>
          <a:lstStyle/>
          <a:p>
            <a:pPr algn="ctr"/>
            <a:r>
              <a:rPr lang="en-US" sz="900" b="1" dirty="0" smtClean="0"/>
              <a:t>Plays a musical instrument</a:t>
            </a:r>
            <a:endParaRPr lang="en-US" sz="900" b="1" dirty="0"/>
          </a:p>
        </p:txBody>
      </p:sp>
      <p:sp>
        <p:nvSpPr>
          <p:cNvPr id="15" name="TextBox 14"/>
          <p:cNvSpPr txBox="1"/>
          <p:nvPr/>
        </p:nvSpPr>
        <p:spPr>
          <a:xfrm>
            <a:off x="5528559" y="1942372"/>
            <a:ext cx="834571" cy="369332"/>
          </a:xfrm>
          <a:prstGeom prst="rect">
            <a:avLst/>
          </a:prstGeom>
          <a:noFill/>
        </p:spPr>
        <p:txBody>
          <a:bodyPr wrap="square" rtlCol="0">
            <a:spAutoFit/>
          </a:bodyPr>
          <a:lstStyle/>
          <a:p>
            <a:pPr algn="ctr"/>
            <a:r>
              <a:rPr lang="en-US" sz="900" b="1" dirty="0" smtClean="0"/>
              <a:t>Has an older brother</a:t>
            </a:r>
            <a:endParaRPr lang="en-US" sz="900" b="1" dirty="0"/>
          </a:p>
        </p:txBody>
      </p:sp>
      <p:sp>
        <p:nvSpPr>
          <p:cNvPr id="16" name="TextBox 15"/>
          <p:cNvSpPr txBox="1"/>
          <p:nvPr/>
        </p:nvSpPr>
        <p:spPr>
          <a:xfrm>
            <a:off x="6593112" y="1941047"/>
            <a:ext cx="834571" cy="369332"/>
          </a:xfrm>
          <a:prstGeom prst="rect">
            <a:avLst/>
          </a:prstGeom>
          <a:noFill/>
        </p:spPr>
        <p:txBody>
          <a:bodyPr wrap="square" rtlCol="0">
            <a:spAutoFit/>
          </a:bodyPr>
          <a:lstStyle/>
          <a:p>
            <a:pPr algn="ctr"/>
            <a:r>
              <a:rPr lang="en-US" sz="900" b="1" dirty="0" smtClean="0"/>
              <a:t>Has a</a:t>
            </a:r>
          </a:p>
          <a:p>
            <a:pPr algn="ctr"/>
            <a:r>
              <a:rPr lang="en-US" sz="900" b="1" dirty="0" smtClean="0"/>
              <a:t>pet</a:t>
            </a:r>
            <a:endParaRPr lang="en-US" sz="900" b="1" dirty="0"/>
          </a:p>
        </p:txBody>
      </p:sp>
      <p:sp>
        <p:nvSpPr>
          <p:cNvPr id="17" name="TextBox 16"/>
          <p:cNvSpPr txBox="1"/>
          <p:nvPr/>
        </p:nvSpPr>
        <p:spPr>
          <a:xfrm>
            <a:off x="7636324" y="1937646"/>
            <a:ext cx="834571" cy="369332"/>
          </a:xfrm>
          <a:prstGeom prst="rect">
            <a:avLst/>
          </a:prstGeom>
          <a:noFill/>
        </p:spPr>
        <p:txBody>
          <a:bodyPr wrap="square" rtlCol="0">
            <a:spAutoFit/>
          </a:bodyPr>
          <a:lstStyle/>
          <a:p>
            <a:pPr algn="ctr"/>
            <a:r>
              <a:rPr lang="en-US" sz="900" b="1" dirty="0" smtClean="0"/>
              <a:t>Goes to university</a:t>
            </a:r>
            <a:endParaRPr lang="en-US" sz="900" b="1" dirty="0"/>
          </a:p>
        </p:txBody>
      </p:sp>
      <p:sp>
        <p:nvSpPr>
          <p:cNvPr id="18" name="TextBox 17"/>
          <p:cNvSpPr txBox="1"/>
          <p:nvPr/>
        </p:nvSpPr>
        <p:spPr>
          <a:xfrm>
            <a:off x="3438069" y="2991751"/>
            <a:ext cx="834571" cy="369332"/>
          </a:xfrm>
          <a:prstGeom prst="rect">
            <a:avLst/>
          </a:prstGeom>
          <a:noFill/>
        </p:spPr>
        <p:txBody>
          <a:bodyPr wrap="square" rtlCol="0">
            <a:spAutoFit/>
          </a:bodyPr>
          <a:lstStyle/>
          <a:p>
            <a:pPr algn="ctr"/>
            <a:r>
              <a:rPr lang="en-US" sz="900" b="1" dirty="0" smtClean="0"/>
              <a:t>Has a nickname</a:t>
            </a:r>
            <a:endParaRPr lang="en-US" sz="900" b="1" dirty="0"/>
          </a:p>
        </p:txBody>
      </p:sp>
      <p:sp>
        <p:nvSpPr>
          <p:cNvPr id="19" name="TextBox 18"/>
          <p:cNvSpPr txBox="1"/>
          <p:nvPr/>
        </p:nvSpPr>
        <p:spPr>
          <a:xfrm>
            <a:off x="4479687" y="2994654"/>
            <a:ext cx="834571" cy="369332"/>
          </a:xfrm>
          <a:prstGeom prst="rect">
            <a:avLst/>
          </a:prstGeom>
          <a:noFill/>
        </p:spPr>
        <p:txBody>
          <a:bodyPr wrap="square" rtlCol="0">
            <a:spAutoFit/>
          </a:bodyPr>
          <a:lstStyle/>
          <a:p>
            <a:pPr algn="ctr"/>
            <a:r>
              <a:rPr lang="en-US" sz="900" b="1" dirty="0" smtClean="0"/>
              <a:t>Is a vegetarian</a:t>
            </a:r>
            <a:endParaRPr lang="en-US" sz="900" b="1" dirty="0"/>
          </a:p>
        </p:txBody>
      </p:sp>
      <p:sp>
        <p:nvSpPr>
          <p:cNvPr id="20" name="TextBox 19"/>
          <p:cNvSpPr txBox="1"/>
          <p:nvPr/>
        </p:nvSpPr>
        <p:spPr>
          <a:xfrm>
            <a:off x="5397501" y="2976517"/>
            <a:ext cx="1097642" cy="400110"/>
          </a:xfrm>
          <a:prstGeom prst="rect">
            <a:avLst/>
          </a:prstGeom>
          <a:noFill/>
        </p:spPr>
        <p:txBody>
          <a:bodyPr wrap="square" rtlCol="0">
            <a:spAutoFit/>
          </a:bodyPr>
          <a:lstStyle/>
          <a:p>
            <a:pPr algn="ctr"/>
            <a:r>
              <a:rPr lang="en-US" sz="2000" b="1" dirty="0" smtClean="0"/>
              <a:t>BINGO</a:t>
            </a:r>
            <a:endParaRPr lang="en-US" sz="2000" b="1" dirty="0"/>
          </a:p>
        </p:txBody>
      </p:sp>
      <p:sp>
        <p:nvSpPr>
          <p:cNvPr id="21" name="TextBox 20"/>
          <p:cNvSpPr txBox="1"/>
          <p:nvPr/>
        </p:nvSpPr>
        <p:spPr>
          <a:xfrm>
            <a:off x="6593112" y="2993334"/>
            <a:ext cx="834571" cy="369332"/>
          </a:xfrm>
          <a:prstGeom prst="rect">
            <a:avLst/>
          </a:prstGeom>
          <a:noFill/>
        </p:spPr>
        <p:txBody>
          <a:bodyPr wrap="square" rtlCol="0">
            <a:spAutoFit/>
          </a:bodyPr>
          <a:lstStyle/>
          <a:p>
            <a:pPr algn="ctr"/>
            <a:r>
              <a:rPr lang="en-US" sz="900" b="1" dirty="0" smtClean="0"/>
              <a:t>Has an allergy</a:t>
            </a:r>
            <a:endParaRPr lang="en-US" sz="900" b="1" dirty="0"/>
          </a:p>
        </p:txBody>
      </p:sp>
      <p:sp>
        <p:nvSpPr>
          <p:cNvPr id="22" name="TextBox 21"/>
          <p:cNvSpPr txBox="1"/>
          <p:nvPr/>
        </p:nvSpPr>
        <p:spPr>
          <a:xfrm>
            <a:off x="7636324" y="2989933"/>
            <a:ext cx="834571" cy="369332"/>
          </a:xfrm>
          <a:prstGeom prst="rect">
            <a:avLst/>
          </a:prstGeom>
          <a:noFill/>
        </p:spPr>
        <p:txBody>
          <a:bodyPr wrap="square" rtlCol="0">
            <a:spAutoFit/>
          </a:bodyPr>
          <a:lstStyle/>
          <a:p>
            <a:pPr algn="ctr"/>
            <a:r>
              <a:rPr lang="en-US" sz="900" b="1" dirty="0" smtClean="0"/>
              <a:t>Born in October</a:t>
            </a:r>
            <a:endParaRPr lang="en-US" sz="900" b="1" dirty="0"/>
          </a:p>
        </p:txBody>
      </p:sp>
      <p:sp>
        <p:nvSpPr>
          <p:cNvPr id="23" name="TextBox 22"/>
          <p:cNvSpPr txBox="1"/>
          <p:nvPr/>
        </p:nvSpPr>
        <p:spPr>
          <a:xfrm>
            <a:off x="3438069" y="3998684"/>
            <a:ext cx="834571" cy="507831"/>
          </a:xfrm>
          <a:prstGeom prst="rect">
            <a:avLst/>
          </a:prstGeom>
          <a:noFill/>
        </p:spPr>
        <p:txBody>
          <a:bodyPr wrap="square" rtlCol="0">
            <a:spAutoFit/>
          </a:bodyPr>
          <a:lstStyle/>
          <a:p>
            <a:pPr algn="ctr"/>
            <a:r>
              <a:rPr lang="en-US" sz="900" b="1" dirty="0" smtClean="0"/>
              <a:t>Touch their nose with their tongue</a:t>
            </a:r>
            <a:endParaRPr lang="en-US" sz="900" b="1" dirty="0"/>
          </a:p>
        </p:txBody>
      </p:sp>
      <p:sp>
        <p:nvSpPr>
          <p:cNvPr id="24" name="TextBox 23"/>
          <p:cNvSpPr txBox="1"/>
          <p:nvPr/>
        </p:nvSpPr>
        <p:spPr>
          <a:xfrm>
            <a:off x="4479687" y="4056013"/>
            <a:ext cx="834571" cy="369332"/>
          </a:xfrm>
          <a:prstGeom prst="rect">
            <a:avLst/>
          </a:prstGeom>
          <a:noFill/>
        </p:spPr>
        <p:txBody>
          <a:bodyPr wrap="square" rtlCol="0">
            <a:spAutoFit/>
          </a:bodyPr>
          <a:lstStyle/>
          <a:p>
            <a:pPr algn="ctr"/>
            <a:r>
              <a:rPr lang="en-US" sz="900" b="1" dirty="0" smtClean="0"/>
              <a:t>Has a</a:t>
            </a:r>
          </a:p>
          <a:p>
            <a:pPr algn="ctr"/>
            <a:r>
              <a:rPr lang="en-US" sz="900" b="1" dirty="0" smtClean="0"/>
              <a:t>phobia</a:t>
            </a:r>
            <a:endParaRPr lang="en-US" sz="900" b="1" dirty="0"/>
          </a:p>
        </p:txBody>
      </p:sp>
      <p:sp>
        <p:nvSpPr>
          <p:cNvPr id="25" name="TextBox 24"/>
          <p:cNvSpPr txBox="1"/>
          <p:nvPr/>
        </p:nvSpPr>
        <p:spPr>
          <a:xfrm>
            <a:off x="5528559" y="4056018"/>
            <a:ext cx="834571" cy="369332"/>
          </a:xfrm>
          <a:prstGeom prst="rect">
            <a:avLst/>
          </a:prstGeom>
          <a:noFill/>
        </p:spPr>
        <p:txBody>
          <a:bodyPr wrap="square" rtlCol="0">
            <a:spAutoFit/>
          </a:bodyPr>
          <a:lstStyle/>
          <a:p>
            <a:pPr algn="ctr"/>
            <a:r>
              <a:rPr lang="en-US" sz="900" b="1" dirty="0" smtClean="0"/>
              <a:t>Has size 10</a:t>
            </a:r>
          </a:p>
          <a:p>
            <a:pPr algn="ctr"/>
            <a:r>
              <a:rPr lang="en-US" sz="900" b="1" dirty="0" smtClean="0"/>
              <a:t>feet</a:t>
            </a:r>
            <a:endParaRPr lang="en-US" sz="900" b="1" dirty="0"/>
          </a:p>
        </p:txBody>
      </p:sp>
      <p:sp>
        <p:nvSpPr>
          <p:cNvPr id="26" name="TextBox 25"/>
          <p:cNvSpPr txBox="1"/>
          <p:nvPr/>
        </p:nvSpPr>
        <p:spPr>
          <a:xfrm>
            <a:off x="6593112" y="4054693"/>
            <a:ext cx="834571" cy="369332"/>
          </a:xfrm>
          <a:prstGeom prst="rect">
            <a:avLst/>
          </a:prstGeom>
          <a:noFill/>
        </p:spPr>
        <p:txBody>
          <a:bodyPr wrap="square" rtlCol="0">
            <a:spAutoFit/>
          </a:bodyPr>
          <a:lstStyle/>
          <a:p>
            <a:pPr algn="ctr"/>
            <a:r>
              <a:rPr lang="en-US" sz="900" b="1" dirty="0" smtClean="0"/>
              <a:t>Is not on </a:t>
            </a:r>
            <a:r>
              <a:rPr lang="en-US" sz="900" b="1" dirty="0" err="1" smtClean="0"/>
              <a:t>facebook</a:t>
            </a:r>
            <a:endParaRPr lang="en-US" sz="900" b="1" dirty="0"/>
          </a:p>
        </p:txBody>
      </p:sp>
      <p:sp>
        <p:nvSpPr>
          <p:cNvPr id="27" name="TextBox 26"/>
          <p:cNvSpPr txBox="1"/>
          <p:nvPr/>
        </p:nvSpPr>
        <p:spPr>
          <a:xfrm>
            <a:off x="7636324" y="4051292"/>
            <a:ext cx="834571" cy="369332"/>
          </a:xfrm>
          <a:prstGeom prst="rect">
            <a:avLst/>
          </a:prstGeom>
          <a:noFill/>
        </p:spPr>
        <p:txBody>
          <a:bodyPr wrap="square" rtlCol="0">
            <a:spAutoFit/>
          </a:bodyPr>
          <a:lstStyle/>
          <a:p>
            <a:pPr algn="ctr"/>
            <a:r>
              <a:rPr lang="en-US" sz="900" b="1" dirty="0" smtClean="0"/>
              <a:t>Bites their fingernails</a:t>
            </a:r>
            <a:endParaRPr lang="en-US" sz="900" b="1" dirty="0"/>
          </a:p>
        </p:txBody>
      </p:sp>
      <p:sp>
        <p:nvSpPr>
          <p:cNvPr id="28" name="TextBox 27"/>
          <p:cNvSpPr txBox="1"/>
          <p:nvPr/>
        </p:nvSpPr>
        <p:spPr>
          <a:xfrm>
            <a:off x="3438069" y="5128509"/>
            <a:ext cx="834571" cy="369332"/>
          </a:xfrm>
          <a:prstGeom prst="rect">
            <a:avLst/>
          </a:prstGeom>
          <a:noFill/>
        </p:spPr>
        <p:txBody>
          <a:bodyPr wrap="square" rtlCol="0">
            <a:spAutoFit/>
          </a:bodyPr>
          <a:lstStyle/>
          <a:p>
            <a:pPr algn="ctr"/>
            <a:r>
              <a:rPr lang="en-US" sz="900" b="1" dirty="0" err="1" smtClean="0"/>
              <a:t>Favourite</a:t>
            </a:r>
            <a:r>
              <a:rPr lang="en-US" sz="900" b="1" dirty="0" smtClean="0"/>
              <a:t> food is pizza</a:t>
            </a:r>
            <a:endParaRPr lang="en-US" sz="900" b="1" dirty="0"/>
          </a:p>
        </p:txBody>
      </p:sp>
      <p:sp>
        <p:nvSpPr>
          <p:cNvPr id="29" name="TextBox 28"/>
          <p:cNvSpPr txBox="1"/>
          <p:nvPr/>
        </p:nvSpPr>
        <p:spPr>
          <a:xfrm>
            <a:off x="4479687" y="5040702"/>
            <a:ext cx="834571" cy="507831"/>
          </a:xfrm>
          <a:prstGeom prst="rect">
            <a:avLst/>
          </a:prstGeom>
          <a:noFill/>
        </p:spPr>
        <p:txBody>
          <a:bodyPr wrap="square" rtlCol="0">
            <a:spAutoFit/>
          </a:bodyPr>
          <a:lstStyle/>
          <a:p>
            <a:pPr algn="ctr"/>
            <a:r>
              <a:rPr lang="en-US" sz="900" b="1" dirty="0" smtClean="0"/>
              <a:t>Wears contact lenses</a:t>
            </a:r>
            <a:endParaRPr lang="en-US" sz="900" b="1" dirty="0"/>
          </a:p>
        </p:txBody>
      </p:sp>
      <p:sp>
        <p:nvSpPr>
          <p:cNvPr id="30" name="TextBox 29"/>
          <p:cNvSpPr txBox="1"/>
          <p:nvPr/>
        </p:nvSpPr>
        <p:spPr>
          <a:xfrm>
            <a:off x="5528559" y="5040707"/>
            <a:ext cx="834571" cy="507831"/>
          </a:xfrm>
          <a:prstGeom prst="rect">
            <a:avLst/>
          </a:prstGeom>
          <a:noFill/>
        </p:spPr>
        <p:txBody>
          <a:bodyPr wrap="square" rtlCol="0">
            <a:spAutoFit/>
          </a:bodyPr>
          <a:lstStyle/>
          <a:p>
            <a:pPr algn="ctr"/>
            <a:r>
              <a:rPr lang="en-US" sz="900" b="1" dirty="0" smtClean="0"/>
              <a:t>Has played a prank on someone else</a:t>
            </a:r>
            <a:endParaRPr lang="en-US" sz="900" b="1" dirty="0"/>
          </a:p>
        </p:txBody>
      </p:sp>
      <p:sp>
        <p:nvSpPr>
          <p:cNvPr id="31" name="TextBox 30"/>
          <p:cNvSpPr txBox="1"/>
          <p:nvPr/>
        </p:nvSpPr>
        <p:spPr>
          <a:xfrm>
            <a:off x="6593112" y="5021240"/>
            <a:ext cx="834571" cy="646331"/>
          </a:xfrm>
          <a:prstGeom prst="rect">
            <a:avLst/>
          </a:prstGeom>
          <a:noFill/>
        </p:spPr>
        <p:txBody>
          <a:bodyPr wrap="square" rtlCol="0">
            <a:spAutoFit/>
          </a:bodyPr>
          <a:lstStyle/>
          <a:p>
            <a:pPr algn="ctr"/>
            <a:r>
              <a:rPr lang="en-US" sz="900" b="1" dirty="0" smtClean="0"/>
              <a:t>Has seen the same movie 3 or more times</a:t>
            </a:r>
            <a:endParaRPr lang="en-US" sz="900" b="1" dirty="0"/>
          </a:p>
        </p:txBody>
      </p:sp>
      <p:sp>
        <p:nvSpPr>
          <p:cNvPr id="32" name="TextBox 31"/>
          <p:cNvSpPr txBox="1"/>
          <p:nvPr/>
        </p:nvSpPr>
        <p:spPr>
          <a:xfrm>
            <a:off x="7636324" y="5135762"/>
            <a:ext cx="834571" cy="369332"/>
          </a:xfrm>
          <a:prstGeom prst="rect">
            <a:avLst/>
          </a:prstGeom>
          <a:noFill/>
        </p:spPr>
        <p:txBody>
          <a:bodyPr wrap="square" rtlCol="0">
            <a:spAutoFit/>
          </a:bodyPr>
          <a:lstStyle/>
          <a:p>
            <a:pPr algn="ctr"/>
            <a:r>
              <a:rPr lang="en-US" sz="900" b="1" dirty="0" smtClean="0"/>
              <a:t>Can touch their toes</a:t>
            </a:r>
            <a:endParaRPr lang="en-US" sz="900" b="1" dirty="0"/>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34" name="Picture 33"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113759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
        <p:nvSpPr>
          <p:cNvPr id="7" name="Google Shape;18;p23"/>
          <p:cNvSpPr txBox="1"/>
          <p:nvPr/>
        </p:nvSpPr>
        <p:spPr>
          <a:xfrm>
            <a:off x="10160" y="2844244"/>
            <a:ext cx="4562153" cy="11695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800" b="1" u="none" strike="noStrike" cap="none" dirty="0" smtClean="0">
                <a:solidFill>
                  <a:srgbClr val="29327E"/>
                </a:solidFill>
                <a:latin typeface="Open Sans"/>
                <a:ea typeface="Poppins"/>
                <a:cs typeface="Open Sans"/>
                <a:sym typeface="Poppins"/>
              </a:rPr>
              <a:t>ICEBREAKER</a:t>
            </a:r>
          </a:p>
          <a:p>
            <a:pPr marL="0" marR="0" lvl="0" indent="0" algn="ctr" rtl="0">
              <a:lnSpc>
                <a:spcPct val="100000"/>
              </a:lnSpc>
              <a:spcBef>
                <a:spcPts val="0"/>
              </a:spcBef>
              <a:spcAft>
                <a:spcPts val="0"/>
              </a:spcAft>
              <a:buNone/>
            </a:pPr>
            <a:r>
              <a:rPr lang="en-GB" sz="600" b="1" dirty="0" smtClean="0">
                <a:solidFill>
                  <a:schemeClr val="dk1"/>
                </a:solidFill>
                <a:latin typeface="Open Sans"/>
                <a:ea typeface="Poppins"/>
                <a:cs typeface="Open Sans"/>
                <a:sym typeface="Poppins"/>
              </a:rPr>
              <a:t>  </a:t>
            </a:r>
            <a:endParaRPr sz="600" b="1" u="none" strike="noStrike" cap="none" dirty="0" smtClean="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Getting to know you</a:t>
            </a:r>
          </a:p>
          <a:p>
            <a:pPr marL="0" marR="0" lvl="0" indent="0" algn="ctr" rtl="0">
              <a:lnSpc>
                <a:spcPct val="100000"/>
              </a:lnSpc>
              <a:spcBef>
                <a:spcPts val="0"/>
              </a:spcBef>
              <a:spcAft>
                <a:spcPts val="0"/>
              </a:spcAft>
              <a:buNone/>
            </a:pPr>
            <a:r>
              <a:rPr lang="en-GB" i="1" dirty="0" smtClean="0">
                <a:solidFill>
                  <a:schemeClr val="dk1"/>
                </a:solidFill>
                <a:latin typeface="Open Sans"/>
                <a:ea typeface="Poppins"/>
                <a:cs typeface="Open Sans"/>
                <a:sym typeface="Poppins"/>
              </a:rPr>
              <a:t>(show and tell)</a:t>
            </a:r>
            <a:endParaRPr i="1" dirty="0">
              <a:latin typeface="Open Sans"/>
              <a:cs typeface="Open San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09" y="5875922"/>
            <a:ext cx="1134291" cy="982078"/>
          </a:xfrm>
          <a:prstGeom prst="rect">
            <a:avLst/>
          </a:prstGeom>
        </p:spPr>
      </p:pic>
      <p:pic>
        <p:nvPicPr>
          <p:cNvPr id="10" name="Picture 9"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12031795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Google Shape;18;p23"/>
          <p:cNvSpPr txBox="1"/>
          <p:nvPr/>
        </p:nvSpPr>
        <p:spPr>
          <a:xfrm>
            <a:off x="10160" y="2765713"/>
            <a:ext cx="9133840" cy="1323399"/>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9327E"/>
                </a:solidFill>
                <a:latin typeface="Open Sans"/>
                <a:ea typeface="Poppins"/>
                <a:cs typeface="Open Sans"/>
                <a:sym typeface="Poppins"/>
              </a:rPr>
              <a:t>WHICH SOCIAL </a:t>
            </a:r>
            <a:r>
              <a:rPr lang="en-US" sz="4000" b="1" dirty="0" smtClean="0">
                <a:solidFill>
                  <a:srgbClr val="29327E"/>
                </a:solidFill>
                <a:latin typeface="Open Sans"/>
                <a:ea typeface="Poppins"/>
                <a:cs typeface="Open Sans"/>
                <a:sym typeface="Poppins"/>
              </a:rPr>
              <a:t>MEDIA</a:t>
            </a:r>
          </a:p>
          <a:p>
            <a:pPr lvl="0" algn="ctr"/>
            <a:r>
              <a:rPr lang="en-US" sz="4000" b="1" dirty="0" smtClean="0">
                <a:solidFill>
                  <a:srgbClr val="29327E"/>
                </a:solidFill>
                <a:latin typeface="Open Sans"/>
                <a:ea typeface="Poppins"/>
                <a:cs typeface="Open Sans"/>
                <a:sym typeface="Poppins"/>
              </a:rPr>
              <a:t>PLATFORMS </a:t>
            </a:r>
            <a:r>
              <a:rPr lang="en-US" sz="4000" b="1" dirty="0">
                <a:solidFill>
                  <a:srgbClr val="29327E"/>
                </a:solidFill>
                <a:latin typeface="Open Sans"/>
                <a:ea typeface="Poppins"/>
                <a:cs typeface="Open Sans"/>
                <a:sym typeface="Poppins"/>
              </a:rPr>
              <a:t>DO </a:t>
            </a:r>
            <a:r>
              <a:rPr lang="en-US" sz="4000" b="1" i="1" dirty="0">
                <a:solidFill>
                  <a:srgbClr val="FF0000"/>
                </a:solidFill>
                <a:latin typeface="Open Sans"/>
                <a:ea typeface="Poppins"/>
                <a:cs typeface="Open Sans"/>
                <a:sym typeface="Poppins"/>
              </a:rPr>
              <a:t>YOU</a:t>
            </a:r>
            <a:r>
              <a:rPr lang="en-US" sz="4000" b="1" dirty="0">
                <a:solidFill>
                  <a:srgbClr val="29327E"/>
                </a:solidFill>
                <a:latin typeface="Open Sans"/>
                <a:ea typeface="Poppins"/>
                <a:cs typeface="Open Sans"/>
                <a:sym typeface="Poppins"/>
              </a:rPr>
              <a:t> USE</a:t>
            </a:r>
            <a:r>
              <a:rPr lang="en-US" sz="4000" b="1" dirty="0" smtClean="0">
                <a:solidFill>
                  <a:srgbClr val="29327E"/>
                </a:solidFill>
                <a:latin typeface="Open Sans"/>
                <a:ea typeface="Poppins"/>
                <a:cs typeface="Open Sans"/>
                <a:sym typeface="Poppins"/>
              </a:rPr>
              <a:t>?</a:t>
            </a:r>
            <a:endParaRPr sz="4000" i="1" dirty="0">
              <a:latin typeface="Open Sans"/>
              <a:cs typeface="Open Sans"/>
            </a:endParaRPr>
          </a:p>
        </p:txBody>
      </p:sp>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0" name="Picture 9"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42324799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Google Shape;18;p23"/>
          <p:cNvSpPr txBox="1"/>
          <p:nvPr/>
        </p:nvSpPr>
        <p:spPr>
          <a:xfrm>
            <a:off x="732155" y="2457937"/>
            <a:ext cx="7660640" cy="1938952"/>
          </a:xfrm>
          <a:prstGeom prst="rect">
            <a:avLst/>
          </a:prstGeom>
          <a:noFill/>
          <a:ln>
            <a:noFill/>
          </a:ln>
        </p:spPr>
        <p:txBody>
          <a:bodyPr spcFirstLastPara="1" wrap="square" lIns="91425" tIns="45700" rIns="91425" bIns="45700" anchor="t" anchorCtr="0">
            <a:spAutoFit/>
          </a:bodyPr>
          <a:lstStyle/>
          <a:p>
            <a:pPr lvl="0" algn="ctr"/>
            <a:r>
              <a:rPr lang="en-US" sz="4000" b="1" dirty="0">
                <a:solidFill>
                  <a:srgbClr val="29327E"/>
                </a:solidFill>
                <a:latin typeface="Open Sans"/>
                <a:ea typeface="Poppins"/>
                <a:cs typeface="Open Sans"/>
                <a:sym typeface="Poppins"/>
              </a:rPr>
              <a:t>WHICH SOCIAL MEDIA PLATFORMS DOES </a:t>
            </a:r>
            <a:r>
              <a:rPr lang="en-US" sz="4000" b="1" i="1" dirty="0">
                <a:solidFill>
                  <a:srgbClr val="FF0000"/>
                </a:solidFill>
                <a:latin typeface="Open Sans"/>
                <a:ea typeface="Poppins"/>
                <a:cs typeface="Open Sans"/>
                <a:sym typeface="Poppins"/>
              </a:rPr>
              <a:t>YOUR YOUTH ORGANISATION </a:t>
            </a:r>
            <a:r>
              <a:rPr lang="en-US" sz="4000" b="1" dirty="0">
                <a:solidFill>
                  <a:srgbClr val="29327E"/>
                </a:solidFill>
                <a:latin typeface="Open Sans"/>
                <a:ea typeface="Poppins"/>
                <a:cs typeface="Open Sans"/>
                <a:sym typeface="Poppins"/>
              </a:rPr>
              <a:t>USE? </a:t>
            </a:r>
            <a:endParaRPr sz="4000" i="1" dirty="0">
              <a:latin typeface="Open Sans"/>
              <a:cs typeface="Open Sans"/>
            </a:endParaRPr>
          </a:p>
        </p:txBody>
      </p:sp>
      <p:sp>
        <p:nvSpPr>
          <p:cNvPr id="3" name="TextBox 2"/>
          <p:cNvSpPr txBox="1"/>
          <p:nvPr/>
        </p:nvSpPr>
        <p:spPr>
          <a:xfrm>
            <a:off x="2092960" y="-528320"/>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0" name="Picture 9" descr="EU-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1513628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p23"/>
          <p:cNvSpPr txBox="1"/>
          <p:nvPr/>
        </p:nvSpPr>
        <p:spPr>
          <a:xfrm>
            <a:off x="0" y="2808219"/>
            <a:ext cx="457200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400" b="1" u="none" strike="noStrike" cap="none" dirty="0" smtClean="0">
                <a:solidFill>
                  <a:srgbClr val="29327E"/>
                </a:solidFill>
                <a:latin typeface="Open Sans"/>
                <a:ea typeface="Poppins"/>
                <a:cs typeface="Open Sans"/>
                <a:sym typeface="Poppins"/>
              </a:rPr>
              <a:t>COMMUNICATION</a:t>
            </a:r>
          </a:p>
          <a:p>
            <a:pPr marL="0" marR="0" lvl="0" indent="0" algn="ctr" rtl="0">
              <a:lnSpc>
                <a:spcPct val="100000"/>
              </a:lnSpc>
              <a:spcBef>
                <a:spcPts val="0"/>
              </a:spcBef>
              <a:spcAft>
                <a:spcPts val="0"/>
              </a:spcAft>
              <a:buNone/>
            </a:pPr>
            <a:r>
              <a:rPr lang="en-GB" sz="2400" b="1" u="none" strike="noStrike" cap="none" dirty="0" smtClean="0">
                <a:solidFill>
                  <a:srgbClr val="29327E"/>
                </a:solidFill>
                <a:latin typeface="Open Sans"/>
                <a:ea typeface="Poppins"/>
                <a:cs typeface="Open Sans"/>
                <a:sym typeface="Poppins"/>
              </a:rPr>
              <a:t>SELF-ASSESSMENT</a:t>
            </a:r>
          </a:p>
          <a:p>
            <a:pPr marL="0" marR="0" lvl="0" indent="0" algn="ctr" rtl="0">
              <a:lnSpc>
                <a:spcPct val="100000"/>
              </a:lnSpc>
              <a:spcBef>
                <a:spcPts val="0"/>
              </a:spcBef>
              <a:spcAft>
                <a:spcPts val="0"/>
              </a:spcAft>
              <a:buNone/>
            </a:pPr>
            <a:r>
              <a:rPr lang="en-GB" sz="600" b="1" dirty="0">
                <a:solidFill>
                  <a:schemeClr val="dk1"/>
                </a:solidFill>
                <a:latin typeface="Open Sans"/>
                <a:ea typeface="Poppins"/>
                <a:cs typeface="Open Sans"/>
                <a:sym typeface="Poppins"/>
              </a:rPr>
              <a:t> </a:t>
            </a:r>
            <a:r>
              <a:rPr lang="en-GB" sz="600" b="1" dirty="0" smtClean="0">
                <a:solidFill>
                  <a:schemeClr val="dk1"/>
                </a:solidFill>
                <a:latin typeface="Open Sans"/>
                <a:ea typeface="Poppins"/>
                <a:cs typeface="Open Sans"/>
                <a:sym typeface="Poppins"/>
              </a:rPr>
              <a:t> </a:t>
            </a:r>
            <a:endParaRPr sz="600" b="1" u="none" strike="noStrike" cap="none" dirty="0">
              <a:solidFill>
                <a:schemeClr val="dk1"/>
              </a:solidFill>
              <a:latin typeface="Open Sans"/>
              <a:ea typeface="Poppins"/>
              <a:cs typeface="Open Sans"/>
              <a:sym typeface="Poppins"/>
            </a:endParaRPr>
          </a:p>
          <a:p>
            <a:pPr marL="0" marR="0" lvl="0" indent="0" algn="ctr" rtl="0">
              <a:lnSpc>
                <a:spcPct val="100000"/>
              </a:lnSpc>
              <a:spcBef>
                <a:spcPts val="0"/>
              </a:spcBef>
              <a:spcAft>
                <a:spcPts val="0"/>
              </a:spcAft>
              <a:buNone/>
            </a:pPr>
            <a:r>
              <a:rPr lang="en-GB" i="1" u="none" strike="noStrike" cap="none" dirty="0" smtClean="0">
                <a:solidFill>
                  <a:schemeClr val="dk1"/>
                </a:solidFill>
                <a:latin typeface="Open Sans"/>
                <a:ea typeface="Poppins"/>
                <a:cs typeface="Open Sans"/>
                <a:sym typeface="Poppins"/>
              </a:rPr>
              <a:t>(for your youth organisation)</a:t>
            </a:r>
            <a:endParaRPr i="1" dirty="0">
              <a:latin typeface="Open Sans"/>
              <a:cs typeface="Open Sans"/>
            </a:endParaRPr>
          </a:p>
        </p:txBody>
      </p:sp>
      <p:sp>
        <p:nvSpPr>
          <p:cNvPr id="10" name="Google Shape;18;p23"/>
          <p:cNvSpPr txBox="1"/>
          <p:nvPr/>
        </p:nvSpPr>
        <p:spPr>
          <a:xfrm>
            <a:off x="4998720" y="2531220"/>
            <a:ext cx="3738880" cy="1754286"/>
          </a:xfrm>
          <a:prstGeom prst="rect">
            <a:avLst/>
          </a:prstGeom>
          <a:noFill/>
          <a:ln>
            <a:noFill/>
          </a:ln>
        </p:spPr>
        <p:txBody>
          <a:bodyPr spcFirstLastPara="1" wrap="square" lIns="91425" tIns="45700" rIns="91425" bIns="45700" anchor="t" anchorCtr="0">
            <a:spAutoFit/>
          </a:bodyPr>
          <a:lstStyle/>
          <a:p>
            <a:pPr marL="400050" lvl="0" indent="-342900">
              <a:buFont typeface="Arial"/>
              <a:buChar char="•"/>
            </a:pPr>
            <a:r>
              <a:rPr lang="en-US" dirty="0"/>
              <a:t>Which channels</a:t>
            </a:r>
            <a:r>
              <a:rPr lang="en-US" dirty="0" smtClean="0"/>
              <a:t>?</a:t>
            </a:r>
          </a:p>
          <a:p>
            <a:pPr marL="400050" lvl="0" indent="-342900">
              <a:buFont typeface="Arial"/>
              <a:buChar char="•"/>
            </a:pPr>
            <a:r>
              <a:rPr lang="en-US" dirty="0" smtClean="0"/>
              <a:t>What </a:t>
            </a:r>
            <a:r>
              <a:rPr lang="en-US" dirty="0"/>
              <a:t>do you post</a:t>
            </a:r>
            <a:r>
              <a:rPr lang="en-US" dirty="0" smtClean="0"/>
              <a:t>?</a:t>
            </a:r>
          </a:p>
          <a:p>
            <a:pPr marL="400050" lvl="0" indent="-342900">
              <a:buFont typeface="Arial"/>
              <a:buChar char="•"/>
            </a:pPr>
            <a:r>
              <a:rPr lang="en-US" dirty="0" smtClean="0"/>
              <a:t>What </a:t>
            </a:r>
            <a:r>
              <a:rPr lang="en-US" dirty="0"/>
              <a:t>is the purpose of these</a:t>
            </a:r>
            <a:r>
              <a:rPr lang="en-US" dirty="0" smtClean="0"/>
              <a:t>?</a:t>
            </a:r>
          </a:p>
          <a:p>
            <a:pPr marL="400050" lvl="0" indent="-342900">
              <a:buFont typeface="Arial"/>
              <a:buChar char="•"/>
            </a:pPr>
            <a:r>
              <a:rPr lang="en-US" dirty="0" smtClean="0"/>
              <a:t>What </a:t>
            </a:r>
            <a:r>
              <a:rPr lang="en-US" dirty="0"/>
              <a:t>do you want to achieve</a:t>
            </a:r>
            <a:r>
              <a:rPr lang="en-US" dirty="0" smtClean="0"/>
              <a:t>?</a:t>
            </a:r>
          </a:p>
          <a:p>
            <a:pPr marL="400050" lvl="0" indent="-342900">
              <a:buFont typeface="Arial"/>
              <a:buChar char="•"/>
            </a:pPr>
            <a:r>
              <a:rPr lang="en-US" dirty="0" smtClean="0"/>
              <a:t>What </a:t>
            </a:r>
            <a:r>
              <a:rPr lang="en-US" dirty="0"/>
              <a:t>can you do better</a:t>
            </a:r>
            <a:r>
              <a:rPr lang="en-US" dirty="0" smtClean="0"/>
              <a:t>?</a:t>
            </a:r>
          </a:p>
          <a:p>
            <a:pPr marL="400050" lvl="0" indent="-342900">
              <a:buFont typeface="Arial"/>
              <a:buChar char="•"/>
            </a:pPr>
            <a:r>
              <a:rPr lang="en-US" dirty="0" smtClean="0"/>
              <a:t>What </a:t>
            </a:r>
            <a:r>
              <a:rPr lang="en-US" dirty="0"/>
              <a:t>is your audience?</a:t>
            </a:r>
            <a:endParaRPr lang="en-US" dirty="0">
              <a:latin typeface="Open Sans"/>
              <a:cs typeface="Open Sa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710" y="5875922"/>
            <a:ext cx="1134289" cy="982078"/>
          </a:xfrm>
          <a:prstGeom prst="rect">
            <a:avLst/>
          </a:prstGeom>
        </p:spPr>
      </p:pic>
      <p:pic>
        <p:nvPicPr>
          <p:cNvPr id="11" name="Picture 10" descr="EU-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5081191"/>
            <a:ext cx="3137626" cy="178696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 y="-1"/>
            <a:ext cx="1448485" cy="1279072"/>
          </a:xfrm>
          <a:prstGeom prst="rect">
            <a:avLst/>
          </a:prstGeom>
        </p:spPr>
      </p:pic>
    </p:spTree>
    <p:extLst>
      <p:ext uri="{BB962C8B-B14F-4D97-AF65-F5344CB8AC3E}">
        <p14:creationId xmlns:p14="http://schemas.microsoft.com/office/powerpoint/2010/main" val="9456138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5102</TotalTime>
  <Words>3117</Words>
  <Application>Microsoft Macintosh PowerPoint</Application>
  <PresentationFormat>On-screen Show (4:3)</PresentationFormat>
  <Paragraphs>477</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 morley</dc:creator>
  <cp:lastModifiedBy>col morley</cp:lastModifiedBy>
  <cp:revision>262</cp:revision>
  <dcterms:created xsi:type="dcterms:W3CDTF">2023-10-25T10:36:34Z</dcterms:created>
  <dcterms:modified xsi:type="dcterms:W3CDTF">2023-11-09T10:10:29Z</dcterms:modified>
</cp:coreProperties>
</file>